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7" r:id="rId2"/>
    <p:sldId id="258" r:id="rId3"/>
    <p:sldId id="259" r:id="rId4"/>
    <p:sldId id="260" r:id="rId5"/>
    <p:sldId id="261" r:id="rId6"/>
    <p:sldId id="262" r:id="rId7"/>
    <p:sldId id="263" r:id="rId8"/>
    <p:sldId id="264" r:id="rId9"/>
    <p:sldId id="265" r:id="rId10"/>
    <p:sldId id="266" r:id="rId11"/>
    <p:sldId id="267" r:id="rId12"/>
    <p:sldId id="270" r:id="rId13"/>
    <p:sldId id="271" r:id="rId14"/>
    <p:sldId id="269" r:id="rId15"/>
    <p:sldId id="272" r:id="rId16"/>
    <p:sldId id="273" r:id="rId17"/>
    <p:sldId id="274" r:id="rId18"/>
    <p:sldId id="275" r:id="rId19"/>
    <p:sldId id="276" r:id="rId20"/>
    <p:sldId id="277" r:id="rId21"/>
    <p:sldId id="279" r:id="rId22"/>
    <p:sldId id="280" r:id="rId23"/>
    <p:sldId id="281" r:id="rId24"/>
    <p:sldId id="282" r:id="rId25"/>
    <p:sldId id="283" r:id="rId2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769" autoAdjust="0"/>
  </p:normalViewPr>
  <p:slideViewPr>
    <p:cSldViewPr>
      <p:cViewPr varScale="1">
        <p:scale>
          <a:sx n="71" d="100"/>
          <a:sy n="71" d="100"/>
        </p:scale>
        <p:origin x="-105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83BD4D27-895F-4015-A232-6F650EED0A4D}" type="datetimeFigureOut">
              <a:rPr kumimoji="1" lang="ja-JP" altLang="en-US" smtClean="0"/>
              <a:t>2014/10/11</a:t>
            </a:fld>
            <a:endParaRPr kumimoji="1"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D7A6A976-3579-48C2-B93B-4AB121C9FB8D}" type="slidenum">
              <a:rPr kumimoji="1" lang="ja-JP" altLang="en-US" smtClean="0"/>
              <a:t>‹#›</a:t>
            </a:fld>
            <a:endParaRPr kumimoji="1" lang="ja-JP" altLang="en-US"/>
          </a:p>
        </p:txBody>
      </p:sp>
    </p:spTree>
    <p:extLst>
      <p:ext uri="{BB962C8B-B14F-4D97-AF65-F5344CB8AC3E}">
        <p14:creationId xmlns:p14="http://schemas.microsoft.com/office/powerpoint/2010/main" val="2724540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44FF56CA-F5E0-4CE9-97EF-9BBF9EB73C37}" type="datetimeFigureOut">
              <a:rPr kumimoji="1" lang="ja-JP" altLang="en-US" smtClean="0"/>
              <a:t>2014/10/11</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FD4C626-D74F-4AAB-A53D-48EE64DAAECC}" type="slidenum">
              <a:rPr kumimoji="1" lang="ja-JP" altLang="en-US" smtClean="0"/>
              <a:t>‹#›</a:t>
            </a:fld>
            <a:endParaRPr kumimoji="1" lang="ja-JP" altLang="en-US"/>
          </a:p>
        </p:txBody>
      </p:sp>
    </p:spTree>
    <p:extLst>
      <p:ext uri="{BB962C8B-B14F-4D97-AF65-F5344CB8AC3E}">
        <p14:creationId xmlns:p14="http://schemas.microsoft.com/office/powerpoint/2010/main" val="18082095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FD4C626-D74F-4AAB-A53D-48EE64DAAECC}" type="slidenum">
              <a:rPr kumimoji="1" lang="ja-JP" altLang="en-US" smtClean="0"/>
              <a:t>17</a:t>
            </a:fld>
            <a:endParaRPr kumimoji="1" lang="ja-JP" altLang="en-US"/>
          </a:p>
        </p:txBody>
      </p:sp>
    </p:spTree>
    <p:extLst>
      <p:ext uri="{BB962C8B-B14F-4D97-AF65-F5344CB8AC3E}">
        <p14:creationId xmlns:p14="http://schemas.microsoft.com/office/powerpoint/2010/main" val="1152828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4174782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351173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49287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114314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6004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416219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247574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153491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171707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31098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0D79405-8F9D-4CD7-A8A1-A3A8BDC26369}" type="datetimeFigureOut">
              <a:rPr kumimoji="1" lang="ja-JP" altLang="en-US" smtClean="0"/>
              <a:t>2014/10/11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1598116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D79405-8F9D-4CD7-A8A1-A3A8BDC26369}" type="datetimeFigureOut">
              <a:rPr kumimoji="1" lang="ja-JP" altLang="en-US" smtClean="0"/>
              <a:t>2014/10/11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7A045-7B4F-4D36-9A26-541AC1B09A95}" type="slidenum">
              <a:rPr kumimoji="1" lang="ja-JP" altLang="en-US" smtClean="0"/>
              <a:t>‹#›</a:t>
            </a:fld>
            <a:endParaRPr kumimoji="1" lang="ja-JP" altLang="en-US"/>
          </a:p>
        </p:txBody>
      </p:sp>
    </p:spTree>
    <p:extLst>
      <p:ext uri="{BB962C8B-B14F-4D97-AF65-F5344CB8AC3E}">
        <p14:creationId xmlns:p14="http://schemas.microsoft.com/office/powerpoint/2010/main" val="3266530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8.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oleObject" Target="../embeddings/oleObject2.bin"/><Relationship Id="rId10" Type="http://schemas.openxmlformats.org/officeDocument/2006/relationships/image" Target="../media/image26.wmf"/><Relationship Id="rId4" Type="http://schemas.openxmlformats.org/officeDocument/2006/relationships/image" Target="../media/image23.wmf"/><Relationship Id="rId9"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7.w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620688"/>
            <a:ext cx="8496944" cy="6370975"/>
          </a:xfrm>
          <a:prstGeom prst="rect">
            <a:avLst/>
          </a:prstGeom>
          <a:noFill/>
        </p:spPr>
        <p:txBody>
          <a:bodyPr wrap="square" rtlCol="0">
            <a:spAutoFit/>
          </a:bodyPr>
          <a:lstStyle/>
          <a:p>
            <a:pPr algn="ctr"/>
            <a:endParaRPr lang="en-US" altLang="ja-JP" sz="3200" b="1" dirty="0" smtClean="0"/>
          </a:p>
          <a:p>
            <a:pPr algn="ctr"/>
            <a:endParaRPr lang="en-US" altLang="ja-JP" sz="3200" b="1" dirty="0"/>
          </a:p>
          <a:p>
            <a:pPr algn="ctr"/>
            <a:r>
              <a:rPr lang="ja-JP" altLang="en-US" sz="3200" b="1" dirty="0" smtClean="0"/>
              <a:t>戦後の発電技術の変遷と植田先生ご業績</a:t>
            </a:r>
            <a:endParaRPr lang="en-US" altLang="ja-JP" sz="3200" b="1" dirty="0" smtClean="0"/>
          </a:p>
          <a:p>
            <a:pPr algn="ctr"/>
            <a:endParaRPr lang="en-US" altLang="ja-JP" dirty="0"/>
          </a:p>
          <a:p>
            <a:pPr algn="ctr"/>
            <a:endParaRPr lang="en-US" altLang="ja-JP" dirty="0" smtClean="0"/>
          </a:p>
          <a:p>
            <a:pPr algn="ctr"/>
            <a:endParaRPr lang="en-US" altLang="ja-JP" dirty="0" smtClean="0"/>
          </a:p>
          <a:p>
            <a:pPr algn="ctr"/>
            <a:endParaRPr lang="en-US" altLang="ja-JP" dirty="0"/>
          </a:p>
          <a:p>
            <a:pPr algn="ctr"/>
            <a:endParaRPr lang="en-US" altLang="ja-JP" dirty="0" smtClean="0"/>
          </a:p>
          <a:p>
            <a:pPr algn="ctr"/>
            <a:endParaRPr lang="en-US" altLang="ja-JP" sz="2800" b="1" dirty="0" smtClean="0"/>
          </a:p>
          <a:p>
            <a:pPr algn="ctr"/>
            <a:endParaRPr lang="en-US" altLang="ja-JP" sz="2800" b="1" dirty="0"/>
          </a:p>
          <a:p>
            <a:pPr algn="ctr"/>
            <a:r>
              <a:rPr lang="ja-JP" altLang="en-US" sz="2800" b="1" dirty="0" smtClean="0"/>
              <a:t>２０１４年１０月１１日</a:t>
            </a:r>
            <a:endParaRPr lang="en-US" altLang="ja-JP" sz="2800" b="1" dirty="0"/>
          </a:p>
          <a:p>
            <a:pPr algn="ctr"/>
            <a:endParaRPr lang="en-US" altLang="ja-JP" sz="2800" b="1" dirty="0" smtClean="0"/>
          </a:p>
          <a:p>
            <a:pPr algn="ctr"/>
            <a:endParaRPr lang="en-US" altLang="ja-JP" sz="2800" b="1" dirty="0"/>
          </a:p>
          <a:p>
            <a:pPr algn="ctr"/>
            <a:r>
              <a:rPr lang="ja-JP" altLang="en-US" sz="2800" b="1" dirty="0" smtClean="0"/>
              <a:t>小泉安郎</a:t>
            </a:r>
            <a:endParaRPr lang="en-US" altLang="ja-JP" sz="2800" b="1" dirty="0" smtClean="0"/>
          </a:p>
          <a:p>
            <a:endParaRPr lang="en-US" altLang="ja-JP" dirty="0"/>
          </a:p>
          <a:p>
            <a:r>
              <a:rPr lang="ja-JP" altLang="en-US" dirty="0" smtClean="0"/>
              <a:t/>
            </a:r>
            <a:br>
              <a:rPr lang="ja-JP" altLang="en-US" dirty="0" smtClean="0"/>
            </a:br>
            <a:endParaRPr kumimoji="1" lang="ja-JP" altLang="en-US" dirty="0"/>
          </a:p>
        </p:txBody>
      </p:sp>
    </p:spTree>
    <p:extLst>
      <p:ext uri="{BB962C8B-B14F-4D97-AF65-F5344CB8AC3E}">
        <p14:creationId xmlns:p14="http://schemas.microsoft.com/office/powerpoint/2010/main" val="92874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 y="-10441"/>
            <a:ext cx="4499992" cy="6868442"/>
          </a:xfrm>
          <a:prstGeom prst="rect">
            <a:avLst/>
          </a:prstGeom>
        </p:spPr>
      </p:pic>
      <p:pic>
        <p:nvPicPr>
          <p:cNvPr id="3" name="図 2"/>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4499993" y="-1"/>
            <a:ext cx="4644007" cy="6858002"/>
          </a:xfrm>
          <a:prstGeom prst="rect">
            <a:avLst/>
          </a:prstGeom>
        </p:spPr>
      </p:pic>
    </p:spTree>
    <p:extLst>
      <p:ext uri="{BB962C8B-B14F-4D97-AF65-F5344CB8AC3E}">
        <p14:creationId xmlns:p14="http://schemas.microsoft.com/office/powerpoint/2010/main" val="247221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1835697" y="0"/>
            <a:ext cx="5039688" cy="6858000"/>
          </a:xfrm>
          <a:prstGeom prst="rect">
            <a:avLst/>
          </a:prstGeom>
        </p:spPr>
      </p:pic>
    </p:spTree>
    <p:extLst>
      <p:ext uri="{BB962C8B-B14F-4D97-AF65-F5344CB8AC3E}">
        <p14:creationId xmlns:p14="http://schemas.microsoft.com/office/powerpoint/2010/main" val="409974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1520" y="260648"/>
            <a:ext cx="8640960" cy="5632311"/>
          </a:xfrm>
          <a:prstGeom prst="rect">
            <a:avLst/>
          </a:prstGeom>
          <a:noFill/>
        </p:spPr>
        <p:txBody>
          <a:bodyPr wrap="square" rtlCol="0">
            <a:spAutoFit/>
          </a:bodyPr>
          <a:lstStyle/>
          <a:p>
            <a:r>
              <a:rPr kumimoji="1" lang="ja-JP" altLang="en-US" dirty="0" smtClean="0"/>
              <a:t>植田先生</a:t>
            </a:r>
            <a:endParaRPr kumimoji="1" lang="en-US" altLang="ja-JP" dirty="0" smtClean="0"/>
          </a:p>
          <a:p>
            <a:endParaRPr lang="en-US" altLang="ja-JP" dirty="0"/>
          </a:p>
          <a:p>
            <a:r>
              <a:rPr kumimoji="1" lang="ja-JP" altLang="en-US" dirty="0" smtClean="0"/>
              <a:t>大正１３年３月２日　岡山県生まれ</a:t>
            </a:r>
            <a:endParaRPr kumimoji="1" lang="en-US" altLang="ja-JP" dirty="0" smtClean="0"/>
          </a:p>
          <a:p>
            <a:r>
              <a:rPr lang="ja-JP" altLang="en-US" dirty="0"/>
              <a:t>昭和</a:t>
            </a:r>
            <a:r>
              <a:rPr lang="ja-JP" altLang="en-US" dirty="0" smtClean="0"/>
              <a:t>１９年９月　　　旧制松江高等学校　理科甲類　卒業</a:t>
            </a:r>
            <a:endParaRPr lang="en-US" altLang="ja-JP" dirty="0" smtClean="0"/>
          </a:p>
          <a:p>
            <a:r>
              <a:rPr kumimoji="1" lang="ja-JP" altLang="en-US" dirty="0"/>
              <a:t>昭和</a:t>
            </a:r>
            <a:r>
              <a:rPr kumimoji="1" lang="ja-JP" altLang="en-US" dirty="0" smtClean="0"/>
              <a:t>１９年１０月　　東京帝国大学第一工学部　機械工学科　入学</a:t>
            </a:r>
            <a:endParaRPr kumimoji="1" lang="en-US" altLang="ja-JP" dirty="0" smtClean="0"/>
          </a:p>
          <a:p>
            <a:r>
              <a:rPr lang="ja-JP" altLang="en-US" dirty="0"/>
              <a:t>昭和</a:t>
            </a:r>
            <a:r>
              <a:rPr lang="ja-JP" altLang="en-US" dirty="0" smtClean="0"/>
              <a:t>２２年９月　　　同上　　　　　　　　　　　　　　　　　　　　　　　卒業</a:t>
            </a:r>
            <a:endParaRPr lang="en-US" altLang="ja-JP" dirty="0" smtClean="0"/>
          </a:p>
          <a:p>
            <a:r>
              <a:rPr kumimoji="1" lang="ja-JP" altLang="en-US" dirty="0"/>
              <a:t>昭和</a:t>
            </a:r>
            <a:r>
              <a:rPr kumimoji="1" lang="ja-JP" altLang="en-US" dirty="0" smtClean="0"/>
              <a:t>２２年１０月　　東京大学</a:t>
            </a:r>
            <a:r>
              <a:rPr lang="ja-JP" altLang="en-US" dirty="0"/>
              <a:t>第一工学部　機械工</a:t>
            </a:r>
            <a:r>
              <a:rPr lang="ja-JP" altLang="en-US" dirty="0" smtClean="0"/>
              <a:t>学科　大学院　入学（特別研究生）</a:t>
            </a:r>
            <a:endParaRPr lang="en-US" altLang="ja-JP" dirty="0" smtClean="0"/>
          </a:p>
          <a:p>
            <a:r>
              <a:rPr kumimoji="1" lang="ja-JP" altLang="en-US" dirty="0"/>
              <a:t>昭和</a:t>
            </a:r>
            <a:r>
              <a:rPr kumimoji="1" lang="ja-JP" altLang="en-US" dirty="0" smtClean="0"/>
              <a:t>２４年９月　　　同上　前期修了</a:t>
            </a:r>
          </a:p>
          <a:p>
            <a:endParaRPr lang="ja-JP" altLang="en-US" dirty="0"/>
          </a:p>
          <a:p>
            <a:r>
              <a:rPr kumimoji="1" lang="ja-JP" altLang="en-US" dirty="0" smtClean="0"/>
              <a:t>昭和２４年１２月　　東京大学講師（第一工学部）</a:t>
            </a:r>
            <a:endParaRPr kumimoji="1" lang="en-US" altLang="ja-JP" dirty="0" smtClean="0"/>
          </a:p>
          <a:p>
            <a:r>
              <a:rPr lang="ja-JP" altLang="en-US" dirty="0"/>
              <a:t>昭和</a:t>
            </a:r>
            <a:r>
              <a:rPr lang="ja-JP" altLang="en-US" dirty="0" smtClean="0"/>
              <a:t>２８年２月</a:t>
            </a:r>
            <a:r>
              <a:rPr lang="ja-JP" altLang="en-US" dirty="0"/>
              <a:t>　　</a:t>
            </a:r>
            <a:r>
              <a:rPr lang="ja-JP" altLang="en-US" dirty="0" smtClean="0"/>
              <a:t>　東京大学助教授（工学部）</a:t>
            </a:r>
            <a:endParaRPr lang="en-US" altLang="ja-JP" dirty="0" smtClean="0"/>
          </a:p>
          <a:p>
            <a:r>
              <a:rPr lang="ja-JP" altLang="en-US" dirty="0" smtClean="0"/>
              <a:t>昭和３５年</a:t>
            </a:r>
            <a:r>
              <a:rPr lang="ja-JP" altLang="en-US" dirty="0"/>
              <a:t>１２月　　東京</a:t>
            </a:r>
            <a:r>
              <a:rPr lang="ja-JP" altLang="en-US" dirty="0" smtClean="0"/>
              <a:t>大学教授（工学部）　機械工学科第一講座</a:t>
            </a:r>
            <a:endParaRPr lang="en-US" altLang="ja-JP" dirty="0" smtClean="0"/>
          </a:p>
          <a:p>
            <a:r>
              <a:rPr lang="ja-JP" altLang="en-US" dirty="0" smtClean="0"/>
              <a:t>昭和５９年４月</a:t>
            </a:r>
            <a:r>
              <a:rPr lang="ja-JP" altLang="en-US" dirty="0"/>
              <a:t>　　</a:t>
            </a:r>
            <a:r>
              <a:rPr lang="ja-JP" altLang="en-US" dirty="0" smtClean="0"/>
              <a:t>　退官</a:t>
            </a:r>
            <a:endParaRPr lang="en-US" altLang="ja-JP" dirty="0" smtClean="0"/>
          </a:p>
          <a:p>
            <a:r>
              <a:rPr lang="ja-JP" altLang="en-US" dirty="0"/>
              <a:t>昭和</a:t>
            </a:r>
            <a:r>
              <a:rPr lang="ja-JP" altLang="en-US" dirty="0" smtClean="0"/>
              <a:t>５９年４月　　　工学院大学工学部機械工学科</a:t>
            </a:r>
            <a:endParaRPr lang="en-US" altLang="ja-JP" dirty="0" smtClean="0"/>
          </a:p>
          <a:p>
            <a:r>
              <a:rPr lang="ja-JP" altLang="en-US" dirty="0" smtClean="0"/>
              <a:t>平成３年３月　　　　退職</a:t>
            </a:r>
            <a:endParaRPr lang="en-US" altLang="ja-JP" dirty="0" smtClean="0"/>
          </a:p>
          <a:p>
            <a:endParaRPr lang="en-US" altLang="ja-JP" dirty="0"/>
          </a:p>
          <a:p>
            <a:r>
              <a:rPr lang="ja-JP" altLang="en-US" dirty="0" smtClean="0"/>
              <a:t>東京空襲　２号館屋上</a:t>
            </a:r>
            <a:endParaRPr lang="en-US" altLang="ja-JP" dirty="0"/>
          </a:p>
          <a:p>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494723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60648"/>
            <a:ext cx="9144000" cy="2862322"/>
          </a:xfrm>
          <a:prstGeom prst="rect">
            <a:avLst/>
          </a:prstGeom>
          <a:noFill/>
        </p:spPr>
        <p:txBody>
          <a:bodyPr wrap="square" rtlCol="0">
            <a:spAutoFit/>
          </a:bodyPr>
          <a:lstStyle/>
          <a:p>
            <a:r>
              <a:rPr lang="ja-JP" altLang="en-US" dirty="0"/>
              <a:t>　</a:t>
            </a:r>
            <a:r>
              <a:rPr kumimoji="1" lang="ja-JP" altLang="en-US" dirty="0" smtClean="0"/>
              <a:t>学生を終えられて</a:t>
            </a:r>
            <a:endParaRPr kumimoji="1" lang="en-US" altLang="ja-JP" dirty="0" smtClean="0"/>
          </a:p>
          <a:p>
            <a:endParaRPr lang="en-US" altLang="ja-JP" dirty="0"/>
          </a:p>
          <a:p>
            <a:r>
              <a:rPr lang="ja-JP" altLang="ja-JP" dirty="0"/>
              <a:t>繊維の乾燥</a:t>
            </a:r>
            <a:r>
              <a:rPr lang="ja-JP" altLang="ja-JP" dirty="0" smtClean="0"/>
              <a:t>に</a:t>
            </a:r>
            <a:r>
              <a:rPr lang="ja-JP" altLang="en-US" dirty="0" smtClean="0"/>
              <a:t>つ</a:t>
            </a:r>
            <a:r>
              <a:rPr lang="ja-JP" altLang="ja-JP" dirty="0" smtClean="0"/>
              <a:t>いて</a:t>
            </a:r>
            <a:r>
              <a:rPr lang="ja-JP" altLang="ja-JP" dirty="0"/>
              <a:t>（第１報）熱気透過式乾燥　　　（共著者　谷下市松）</a:t>
            </a:r>
          </a:p>
          <a:p>
            <a:r>
              <a:rPr lang="ja-JP" altLang="ja-JP" dirty="0"/>
              <a:t>繊維機械学会誌　３巻２号（昭２５－２）　　ｐ．</a:t>
            </a:r>
            <a:r>
              <a:rPr lang="en-US" altLang="ja-JP" dirty="0"/>
              <a:t>19</a:t>
            </a:r>
            <a:r>
              <a:rPr lang="ja-JP" altLang="ja-JP" dirty="0"/>
              <a:t>－</a:t>
            </a:r>
            <a:r>
              <a:rPr lang="en-US" altLang="ja-JP" dirty="0" smtClean="0"/>
              <a:t>25</a:t>
            </a:r>
          </a:p>
          <a:p>
            <a:endParaRPr kumimoji="1" lang="en-US" altLang="ja-JP" dirty="0"/>
          </a:p>
          <a:p>
            <a:r>
              <a:rPr lang="ja-JP" altLang="ja-JP" dirty="0"/>
              <a:t>繊維の乾燥に就いて（第２報）　　　（共著者　谷下市松）</a:t>
            </a:r>
          </a:p>
          <a:p>
            <a:r>
              <a:rPr lang="ja-JP" altLang="ja-JP" dirty="0"/>
              <a:t>繊維機械学会誌　３巻７号（昭２５－７），ｐ．</a:t>
            </a:r>
            <a:r>
              <a:rPr lang="en-US" altLang="ja-JP" dirty="0"/>
              <a:t>13</a:t>
            </a:r>
            <a:r>
              <a:rPr lang="ja-JP" altLang="ja-JP" dirty="0"/>
              <a:t>－</a:t>
            </a:r>
            <a:r>
              <a:rPr lang="en-US" altLang="ja-JP" dirty="0" smtClean="0"/>
              <a:t>16</a:t>
            </a:r>
          </a:p>
          <a:p>
            <a:endParaRPr kumimoji="1" lang="en-US" altLang="ja-JP" dirty="0"/>
          </a:p>
          <a:p>
            <a:r>
              <a:rPr lang="ja-JP" altLang="ja-JP" dirty="0"/>
              <a:t>繊維の乾燥</a:t>
            </a:r>
          </a:p>
          <a:p>
            <a:r>
              <a:rPr lang="ja-JP" altLang="ja-JP" dirty="0"/>
              <a:t>日本機械学会論文集　</a:t>
            </a:r>
            <a:r>
              <a:rPr lang="en-US" altLang="ja-JP" dirty="0"/>
              <a:t>17</a:t>
            </a:r>
            <a:r>
              <a:rPr lang="ja-JP" altLang="ja-JP" dirty="0"/>
              <a:t>巻</a:t>
            </a:r>
            <a:r>
              <a:rPr lang="en-US" altLang="ja-JP" dirty="0"/>
              <a:t>62</a:t>
            </a:r>
            <a:r>
              <a:rPr lang="ja-JP" altLang="ja-JP" dirty="0"/>
              <a:t>号（昭２６），</a:t>
            </a:r>
            <a:r>
              <a:rPr lang="en-US" altLang="ja-JP" dirty="0"/>
              <a:t>p</a:t>
            </a:r>
            <a:r>
              <a:rPr lang="ja-JP" altLang="ja-JP" dirty="0" err="1"/>
              <a:t>．</a:t>
            </a:r>
            <a:r>
              <a:rPr lang="en-US" altLang="ja-JP" dirty="0"/>
              <a:t>188</a:t>
            </a:r>
            <a:r>
              <a:rPr lang="ja-JP" altLang="ja-JP" dirty="0"/>
              <a:t>－</a:t>
            </a:r>
            <a:r>
              <a:rPr lang="en-US" altLang="ja-JP" dirty="0"/>
              <a:t>194</a:t>
            </a:r>
            <a:endParaRPr kumimoji="1" lang="ja-JP" altLang="en-US" dirty="0"/>
          </a:p>
        </p:txBody>
      </p:sp>
    </p:spTree>
    <p:extLst>
      <p:ext uri="{BB962C8B-B14F-4D97-AF65-F5344CB8AC3E}">
        <p14:creationId xmlns:p14="http://schemas.microsoft.com/office/powerpoint/2010/main" val="3057424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332656"/>
            <a:ext cx="9144000" cy="5909310"/>
          </a:xfrm>
          <a:prstGeom prst="rect">
            <a:avLst/>
          </a:prstGeom>
          <a:noFill/>
        </p:spPr>
        <p:txBody>
          <a:bodyPr wrap="square" rtlCol="0">
            <a:spAutoFit/>
          </a:bodyPr>
          <a:lstStyle/>
          <a:p>
            <a:r>
              <a:rPr kumimoji="1" lang="ja-JP" altLang="en-US" dirty="0" smtClean="0"/>
              <a:t>　学位：　昭和２９年４月</a:t>
            </a:r>
            <a:endParaRPr kumimoji="1" lang="en-US" altLang="ja-JP" dirty="0" smtClean="0"/>
          </a:p>
          <a:p>
            <a:r>
              <a:rPr lang="ja-JP" altLang="en-US" dirty="0"/>
              <a:t>　</a:t>
            </a:r>
            <a:r>
              <a:rPr lang="ja-JP" altLang="en-US" dirty="0" smtClean="0"/>
              <a:t>　　　　　東京大学　工学博士</a:t>
            </a:r>
            <a:endParaRPr lang="en-US" altLang="ja-JP" dirty="0" smtClean="0"/>
          </a:p>
          <a:p>
            <a:r>
              <a:rPr kumimoji="1" lang="ja-JP" altLang="en-US" dirty="0"/>
              <a:t>　</a:t>
            </a:r>
            <a:r>
              <a:rPr kumimoji="1" lang="ja-JP" altLang="en-US" dirty="0" smtClean="0"/>
              <a:t>　　　　　</a:t>
            </a:r>
            <a:r>
              <a:rPr kumimoji="1" lang="en-US" altLang="ja-JP" dirty="0" smtClean="0"/>
              <a:t>『</a:t>
            </a:r>
            <a:r>
              <a:rPr kumimoji="1" lang="ja-JP" altLang="en-US" dirty="0" smtClean="0"/>
              <a:t>噴流ポンプに関する研究</a:t>
            </a:r>
            <a:r>
              <a:rPr kumimoji="1" lang="en-US" altLang="ja-JP" dirty="0" smtClean="0"/>
              <a:t>』</a:t>
            </a:r>
          </a:p>
          <a:p>
            <a:r>
              <a:rPr lang="ja-JP" altLang="en-US" dirty="0" smtClean="0"/>
              <a:t>　　　　　　　　　</a:t>
            </a:r>
            <a:r>
              <a:rPr lang="ja-JP" altLang="ja-JP" dirty="0"/>
              <a:t>蒸気エゼクタに関する研究（第１報</a:t>
            </a:r>
            <a:r>
              <a:rPr lang="ja-JP" altLang="ja-JP" dirty="0" smtClean="0"/>
              <a:t>）日本</a:t>
            </a:r>
            <a:r>
              <a:rPr lang="ja-JP" altLang="ja-JP" dirty="0"/>
              <a:t>機械学会論文集　</a:t>
            </a:r>
            <a:endParaRPr lang="en-US" altLang="ja-JP" dirty="0" smtClean="0"/>
          </a:p>
          <a:p>
            <a:r>
              <a:rPr lang="ja-JP" altLang="en-US" dirty="0" smtClean="0"/>
              <a:t>　　　　　　　　　</a:t>
            </a:r>
            <a:r>
              <a:rPr lang="ja-JP" altLang="ja-JP" dirty="0" smtClean="0"/>
              <a:t>蒸気</a:t>
            </a:r>
            <a:r>
              <a:rPr lang="ja-JP" altLang="ja-JP" dirty="0"/>
              <a:t>エゼクタに関する研究（第２報</a:t>
            </a:r>
            <a:r>
              <a:rPr lang="ja-JP" altLang="ja-JP" dirty="0" smtClean="0"/>
              <a:t>）日本</a:t>
            </a:r>
            <a:r>
              <a:rPr lang="ja-JP" altLang="ja-JP" dirty="0"/>
              <a:t>機械学会論文集　</a:t>
            </a:r>
            <a:endParaRPr lang="en-US" altLang="ja-JP" dirty="0" smtClean="0"/>
          </a:p>
          <a:p>
            <a:r>
              <a:rPr lang="ja-JP" altLang="en-US" dirty="0" smtClean="0"/>
              <a:t>　　　　　　　　　</a:t>
            </a:r>
            <a:r>
              <a:rPr lang="ja-JP" altLang="ja-JP" dirty="0" smtClean="0"/>
              <a:t>蒸気</a:t>
            </a:r>
            <a:r>
              <a:rPr lang="ja-JP" altLang="ja-JP" dirty="0"/>
              <a:t>エゼクタに関する研究（第３報</a:t>
            </a:r>
            <a:r>
              <a:rPr lang="ja-JP" altLang="ja-JP" dirty="0" smtClean="0"/>
              <a:t>）日本</a:t>
            </a:r>
            <a:r>
              <a:rPr lang="ja-JP" altLang="ja-JP" dirty="0"/>
              <a:t>機械学会論文集　</a:t>
            </a:r>
            <a:endParaRPr lang="en-US" altLang="ja-JP" dirty="0" smtClean="0"/>
          </a:p>
          <a:p>
            <a:r>
              <a:rPr lang="ja-JP" altLang="en-US" dirty="0" smtClean="0"/>
              <a:t>　　　　　　　　　</a:t>
            </a:r>
            <a:r>
              <a:rPr lang="ja-JP" altLang="ja-JP" dirty="0" smtClean="0"/>
              <a:t>蒸気</a:t>
            </a:r>
            <a:r>
              <a:rPr lang="ja-JP" altLang="ja-JP" dirty="0"/>
              <a:t>エゼクタに関する研究（第４報</a:t>
            </a:r>
            <a:r>
              <a:rPr lang="ja-JP" altLang="ja-JP" dirty="0" smtClean="0"/>
              <a:t>）日本</a:t>
            </a:r>
            <a:r>
              <a:rPr lang="ja-JP" altLang="ja-JP" dirty="0"/>
              <a:t>機械学会論文集　</a:t>
            </a:r>
            <a:endParaRPr lang="en-US" altLang="ja-JP" dirty="0" smtClean="0"/>
          </a:p>
          <a:p>
            <a:r>
              <a:rPr lang="ja-JP" altLang="en-US" dirty="0" smtClean="0"/>
              <a:t>　　　　　　　　　</a:t>
            </a:r>
            <a:r>
              <a:rPr lang="ja-JP" altLang="ja-JP" dirty="0"/>
              <a:t>空気エゼクタに関する</a:t>
            </a:r>
            <a:r>
              <a:rPr lang="ja-JP" altLang="ja-JP" dirty="0" smtClean="0"/>
              <a:t>考察</a:t>
            </a:r>
            <a:r>
              <a:rPr lang="ja-JP" altLang="en-US" dirty="0" smtClean="0"/>
              <a:t>　　　　　  </a:t>
            </a:r>
            <a:r>
              <a:rPr lang="ja-JP" altLang="ja-JP" dirty="0" smtClean="0"/>
              <a:t>日本</a:t>
            </a:r>
            <a:r>
              <a:rPr lang="ja-JP" altLang="ja-JP" dirty="0"/>
              <a:t>機械の</a:t>
            </a:r>
            <a:r>
              <a:rPr lang="ja-JP" altLang="ja-JP" dirty="0" smtClean="0"/>
              <a:t>研究</a:t>
            </a:r>
            <a:endParaRPr lang="en-US" altLang="ja-JP" dirty="0" smtClean="0"/>
          </a:p>
          <a:p>
            <a:endParaRPr kumimoji="1" lang="en-US" altLang="ja-JP" dirty="0"/>
          </a:p>
          <a:p>
            <a:r>
              <a:rPr lang="en-US" altLang="ja-JP" dirty="0" smtClean="0"/>
              <a:t> </a:t>
            </a:r>
            <a:r>
              <a:rPr kumimoji="1" lang="ja-JP" altLang="en-US" dirty="0" smtClean="0"/>
              <a:t>　　　　蒸気エジェクタの設計指針になっている。</a:t>
            </a:r>
            <a:endParaRPr kumimoji="1" lang="en-US" altLang="ja-JP" dirty="0" smtClean="0"/>
          </a:p>
          <a:p>
            <a:r>
              <a:rPr lang="ja-JP" altLang="en-US" dirty="0"/>
              <a:t>　</a:t>
            </a:r>
            <a:r>
              <a:rPr lang="ja-JP" altLang="en-US" dirty="0" smtClean="0"/>
              <a:t>　　　　　　　発電プラントの復水器</a:t>
            </a:r>
            <a:endParaRPr lang="en-US" altLang="ja-JP" dirty="0" smtClean="0"/>
          </a:p>
          <a:p>
            <a:r>
              <a:rPr kumimoji="1" lang="ja-JP" altLang="en-US" dirty="0"/>
              <a:t>　</a:t>
            </a:r>
            <a:r>
              <a:rPr kumimoji="1" lang="ja-JP" altLang="en-US" dirty="0" smtClean="0"/>
              <a:t>　　　　　　　蒸気機関車</a:t>
            </a:r>
            <a:endParaRPr kumimoji="1" lang="en-US" altLang="ja-JP" dirty="0" smtClean="0"/>
          </a:p>
          <a:p>
            <a:endParaRPr lang="en-US" altLang="ja-JP" dirty="0"/>
          </a:p>
          <a:p>
            <a:r>
              <a:rPr kumimoji="1" lang="ja-JP" altLang="en-US" dirty="0" smtClean="0"/>
              <a:t>　工学院大学で</a:t>
            </a:r>
            <a:endParaRPr kumimoji="1" lang="en-US" altLang="ja-JP" dirty="0" smtClean="0"/>
          </a:p>
          <a:p>
            <a:r>
              <a:rPr lang="ja-JP" altLang="en-US" dirty="0"/>
              <a:t>　</a:t>
            </a:r>
            <a:r>
              <a:rPr lang="ja-JP" altLang="en-US" dirty="0" smtClean="0"/>
              <a:t>　　　　　助手の宮下 徹先生　　空気エジェクタ</a:t>
            </a:r>
            <a:endParaRPr lang="en-US" altLang="ja-JP" dirty="0" smtClean="0"/>
          </a:p>
          <a:p>
            <a:endParaRPr kumimoji="1" lang="en-US" altLang="ja-JP" dirty="0"/>
          </a:p>
          <a:p>
            <a:endParaRPr lang="en-US" altLang="ja-JP" dirty="0" smtClean="0"/>
          </a:p>
          <a:p>
            <a:r>
              <a:rPr kumimoji="1" lang="ja-JP" altLang="en-US" dirty="0"/>
              <a:t>　</a:t>
            </a:r>
            <a:r>
              <a:rPr kumimoji="1" lang="ja-JP" altLang="en-US" dirty="0" smtClean="0"/>
              <a:t>何と更に随分経って、当方</a:t>
            </a:r>
            <a:endParaRPr kumimoji="1" lang="en-US" altLang="ja-JP" dirty="0" smtClean="0"/>
          </a:p>
          <a:p>
            <a:r>
              <a:rPr lang="ja-JP" altLang="en-US" dirty="0"/>
              <a:t>　</a:t>
            </a:r>
            <a:r>
              <a:rPr lang="ja-JP" altLang="en-US" dirty="0" smtClean="0"/>
              <a:t>　　　　　東電（エネルギー総合研究所経由で、元は経産省）受託研究４年</a:t>
            </a:r>
            <a:endParaRPr lang="en-US" altLang="ja-JP" dirty="0" smtClean="0"/>
          </a:p>
          <a:p>
            <a:r>
              <a:rPr kumimoji="1" lang="ja-JP" altLang="en-US" dirty="0"/>
              <a:t>　</a:t>
            </a:r>
            <a:r>
              <a:rPr kumimoji="1" lang="ja-JP" altLang="en-US" dirty="0" smtClean="0"/>
              <a:t>　　　　　蒸気インジェクター</a:t>
            </a:r>
            <a:endParaRPr kumimoji="1" lang="en-US" altLang="ja-JP" dirty="0" smtClean="0"/>
          </a:p>
          <a:p>
            <a:r>
              <a:rPr lang="ja-JP" altLang="en-US" dirty="0"/>
              <a:t>　</a:t>
            </a:r>
            <a:r>
              <a:rPr lang="ja-JP" altLang="en-US" dirty="0" smtClean="0"/>
              <a:t>　　　　　　　　</a:t>
            </a:r>
            <a:r>
              <a:rPr lang="en-US" altLang="ja-JP" dirty="0" err="1" smtClean="0"/>
              <a:t>BWR</a:t>
            </a:r>
            <a:r>
              <a:rPr lang="ja-JP" altLang="en-US" dirty="0" smtClean="0"/>
              <a:t>の給水ポンプ、安全性系統への適用</a:t>
            </a:r>
            <a:endParaRPr kumimoji="1" lang="ja-JP" altLang="en-US" dirty="0"/>
          </a:p>
        </p:txBody>
      </p:sp>
    </p:spTree>
    <p:extLst>
      <p:ext uri="{BB962C8B-B14F-4D97-AF65-F5344CB8AC3E}">
        <p14:creationId xmlns:p14="http://schemas.microsoft.com/office/powerpoint/2010/main" val="346388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88312" y="211978"/>
            <a:ext cx="5976664" cy="6858000"/>
            <a:chOff x="-252536" y="0"/>
            <a:chExt cx="5976664" cy="6858000"/>
          </a:xfrm>
        </p:grpSpPr>
        <p:pic>
          <p:nvPicPr>
            <p:cNvPr id="2" name="図 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226060"/>
              <a:ext cx="5400040" cy="6631940"/>
            </a:xfrm>
            <a:prstGeom prst="rect">
              <a:avLst/>
            </a:prstGeom>
          </p:spPr>
        </p:pic>
        <p:sp>
          <p:nvSpPr>
            <p:cNvPr id="4" name="テキスト ボックス 3"/>
            <p:cNvSpPr txBox="1"/>
            <p:nvPr/>
          </p:nvSpPr>
          <p:spPr>
            <a:xfrm>
              <a:off x="-252536" y="0"/>
              <a:ext cx="5976664" cy="369332"/>
            </a:xfrm>
            <a:prstGeom prst="rect">
              <a:avLst/>
            </a:prstGeom>
            <a:solidFill>
              <a:schemeClr val="bg1"/>
            </a:solidFill>
          </p:spPr>
          <p:txBody>
            <a:bodyPr wrap="square" rtlCol="0">
              <a:spAutoFit/>
            </a:bodyPr>
            <a:lstStyle/>
            <a:p>
              <a:endParaRPr kumimoji="1" lang="ja-JP" altLang="en-US" dirty="0"/>
            </a:p>
          </p:txBody>
        </p:sp>
      </p:grpSp>
      <p:sp>
        <p:nvSpPr>
          <p:cNvPr id="6" name="テキスト ボックス 5"/>
          <p:cNvSpPr txBox="1"/>
          <p:nvPr/>
        </p:nvSpPr>
        <p:spPr>
          <a:xfrm>
            <a:off x="5220072" y="0"/>
            <a:ext cx="3923928" cy="7078861"/>
          </a:xfrm>
          <a:prstGeom prst="rect">
            <a:avLst/>
          </a:prstGeom>
          <a:noFill/>
        </p:spPr>
        <p:txBody>
          <a:bodyPr wrap="square" rtlCol="0">
            <a:spAutoFit/>
          </a:bodyPr>
          <a:lstStyle/>
          <a:p>
            <a:r>
              <a:rPr lang="ja-JP" altLang="en-US" dirty="0" smtClean="0"/>
              <a:t>よ</a:t>
            </a:r>
            <a:r>
              <a:rPr kumimoji="1" lang="ja-JP" altLang="en-US" dirty="0" smtClean="0"/>
              <a:t>く耳にした言葉</a:t>
            </a:r>
            <a:endParaRPr kumimoji="1" lang="en-US" altLang="ja-JP" dirty="0" smtClean="0"/>
          </a:p>
          <a:p>
            <a:pPr marL="266700" indent="-266700"/>
            <a:r>
              <a:rPr lang="ja-JP" altLang="en-US" dirty="0"/>
              <a:t>　</a:t>
            </a:r>
            <a:r>
              <a:rPr lang="ja-JP" altLang="en-US" dirty="0" smtClean="0"/>
              <a:t>　戦争が終わって、欧米の情報が入ってきて、発電プラントの進展には目を見張った。</a:t>
            </a:r>
            <a:endParaRPr lang="en-US" altLang="ja-JP" dirty="0" smtClean="0"/>
          </a:p>
          <a:p>
            <a:pPr marL="266700" indent="-266700"/>
            <a:r>
              <a:rPr kumimoji="1" lang="ja-JP" altLang="en-US" dirty="0"/>
              <a:t>　</a:t>
            </a:r>
            <a:r>
              <a:rPr kumimoji="1" lang="ja-JP" altLang="en-US" dirty="0" smtClean="0"/>
              <a:t>　自分が学んできたことは、全く過去の物になっていた！</a:t>
            </a:r>
            <a:endParaRPr kumimoji="1" lang="en-US" altLang="ja-JP" dirty="0" smtClean="0"/>
          </a:p>
          <a:p>
            <a:pPr marL="266700" indent="-266700"/>
            <a:endParaRPr lang="en-US" altLang="ja-JP" dirty="0"/>
          </a:p>
          <a:p>
            <a:pPr marL="266700" indent="-266700"/>
            <a:r>
              <a:rPr kumimoji="1" lang="ja-JP" altLang="en-US" dirty="0" smtClean="0"/>
              <a:t>発電プラントの熱流動への関心</a:t>
            </a:r>
            <a:endParaRPr kumimoji="1" lang="en-US" altLang="ja-JP" dirty="0" smtClean="0"/>
          </a:p>
          <a:p>
            <a:pPr marL="266700" indent="-266700"/>
            <a:endParaRPr lang="en-US" altLang="ja-JP" dirty="0"/>
          </a:p>
          <a:p>
            <a:pPr marL="266700" indent="-266700"/>
            <a:r>
              <a:rPr lang="en-US" altLang="ja-JP" dirty="0" smtClean="0"/>
              <a:t>1966</a:t>
            </a:r>
            <a:r>
              <a:rPr lang="ja-JP" altLang="ja-JP" dirty="0"/>
              <a:t>年</a:t>
            </a:r>
            <a:r>
              <a:rPr lang="en-US" altLang="ja-JP" dirty="0"/>
              <a:t>10</a:t>
            </a:r>
            <a:r>
              <a:rPr lang="ja-JP" altLang="ja-JP" dirty="0" smtClean="0"/>
              <a:t>月</a:t>
            </a:r>
            <a:r>
              <a:rPr lang="ja-JP" altLang="en-US" dirty="0" smtClean="0"/>
              <a:t>～</a:t>
            </a:r>
            <a:r>
              <a:rPr lang="en-US" altLang="ja-JP" dirty="0" smtClean="0"/>
              <a:t>1967</a:t>
            </a:r>
            <a:r>
              <a:rPr lang="ja-JP" altLang="ja-JP" dirty="0"/>
              <a:t>年</a:t>
            </a:r>
            <a:r>
              <a:rPr lang="en-US" altLang="ja-JP" dirty="0"/>
              <a:t>10</a:t>
            </a:r>
            <a:r>
              <a:rPr lang="ja-JP" altLang="ja-JP" dirty="0" smtClean="0"/>
              <a:t>月</a:t>
            </a:r>
            <a:endParaRPr lang="en-US" altLang="ja-JP" dirty="0" smtClean="0"/>
          </a:p>
          <a:p>
            <a:pPr marL="266700" indent="-266700"/>
            <a:r>
              <a:rPr lang="en-US" altLang="ja-JP" dirty="0" err="1" smtClean="0"/>
              <a:t>UC</a:t>
            </a:r>
            <a:r>
              <a:rPr lang="en-US" altLang="ja-JP" dirty="0" smtClean="0"/>
              <a:t> Davis</a:t>
            </a:r>
            <a:r>
              <a:rPr lang="ja-JP" altLang="en-US" dirty="0" err="1" smtClean="0"/>
              <a:t>、</a:t>
            </a:r>
            <a:r>
              <a:rPr lang="en-US" altLang="ja-JP" dirty="0" smtClean="0"/>
              <a:t>Warren </a:t>
            </a:r>
            <a:r>
              <a:rPr lang="en-US" altLang="ja-JP" dirty="0"/>
              <a:t>H. </a:t>
            </a:r>
            <a:r>
              <a:rPr lang="en-US" altLang="ja-JP" dirty="0" err="1" smtClean="0"/>
              <a:t>Giedt</a:t>
            </a:r>
            <a:endParaRPr lang="en-US" altLang="ja-JP" dirty="0" smtClean="0"/>
          </a:p>
          <a:p>
            <a:pPr marL="266700" indent="-266700"/>
            <a:r>
              <a:rPr lang="en-US" altLang="ja-JP" dirty="0" smtClean="0"/>
              <a:t>MIT</a:t>
            </a:r>
            <a:r>
              <a:rPr lang="ja-JP" altLang="en-US" dirty="0" err="1" smtClean="0"/>
              <a:t>、</a:t>
            </a:r>
            <a:r>
              <a:rPr lang="en-US" altLang="ja-JP" dirty="0" smtClean="0"/>
              <a:t>Warren </a:t>
            </a:r>
            <a:r>
              <a:rPr lang="en-US" altLang="ja-JP" dirty="0"/>
              <a:t>M. </a:t>
            </a:r>
            <a:r>
              <a:rPr lang="en-US" altLang="ja-JP" dirty="0" err="1" smtClean="0"/>
              <a:t>Rohsenow</a:t>
            </a:r>
            <a:endParaRPr lang="en-US" altLang="ja-JP" dirty="0" smtClean="0"/>
          </a:p>
          <a:p>
            <a:pPr marL="266700" indent="-266700"/>
            <a:r>
              <a:rPr lang="ja-JP" altLang="en-US" dirty="0" smtClean="0"/>
              <a:t>　</a:t>
            </a:r>
            <a:r>
              <a:rPr lang="ja-JP" altLang="ja-JP" dirty="0" smtClean="0"/>
              <a:t>二相流</a:t>
            </a:r>
            <a:r>
              <a:rPr lang="ja-JP" altLang="ja-JP" dirty="0"/>
              <a:t>の研究に本格的に</a:t>
            </a:r>
            <a:r>
              <a:rPr lang="ja-JP" altLang="ja-JP" dirty="0" smtClean="0"/>
              <a:t>取り組</a:t>
            </a:r>
            <a:r>
              <a:rPr lang="ja-JP" altLang="en-US" dirty="0" smtClean="0"/>
              <a:t>み。</a:t>
            </a:r>
            <a:endParaRPr lang="en-US" altLang="ja-JP" dirty="0" smtClean="0"/>
          </a:p>
          <a:p>
            <a:pPr marL="266700" indent="-266700"/>
            <a:endParaRPr lang="en-US" altLang="ja-JP" dirty="0" smtClean="0"/>
          </a:p>
          <a:p>
            <a:pPr marL="266700" indent="-266700"/>
            <a:r>
              <a:rPr lang="ja-JP" altLang="ja-JP" dirty="0" smtClean="0"/>
              <a:t>相</a:t>
            </a:r>
            <a:r>
              <a:rPr lang="ja-JP" altLang="ja-JP" dirty="0"/>
              <a:t>変化伝熱をともなう気液二相流に関する研究を</a:t>
            </a:r>
            <a:r>
              <a:rPr lang="ja-JP" altLang="ja-JP" dirty="0" smtClean="0"/>
              <a:t>まとめた著書</a:t>
            </a:r>
            <a:endParaRPr lang="en-US" altLang="ja-JP" dirty="0" smtClean="0"/>
          </a:p>
          <a:p>
            <a:pPr marL="266700" indent="-266700"/>
            <a:r>
              <a:rPr lang="ja-JP" altLang="ja-JP" dirty="0" smtClean="0"/>
              <a:t>『</a:t>
            </a:r>
            <a:r>
              <a:rPr lang="ja-JP" altLang="ja-JP" dirty="0"/>
              <a:t>気液二相流－流れと熱伝達－</a:t>
            </a:r>
            <a:r>
              <a:rPr lang="ja-JP" altLang="ja-JP" dirty="0" smtClean="0"/>
              <a:t>』</a:t>
            </a:r>
            <a:endParaRPr lang="en-US" altLang="ja-JP" dirty="0" smtClean="0"/>
          </a:p>
          <a:p>
            <a:pPr marL="266700" indent="-266700"/>
            <a:r>
              <a:rPr lang="ja-JP" altLang="ja-JP" dirty="0" smtClean="0"/>
              <a:t>バイブル</a:t>
            </a:r>
            <a:endParaRPr lang="en-US" altLang="ja-JP" dirty="0" smtClean="0"/>
          </a:p>
          <a:p>
            <a:pPr marL="266700" indent="-266700"/>
            <a:endParaRPr kumimoji="1" lang="en-US" altLang="ja-JP" dirty="0"/>
          </a:p>
          <a:p>
            <a:r>
              <a:rPr lang="ja-JP" altLang="en-US" sz="1600" dirty="0" smtClean="0"/>
              <a:t>絶版になって、養賢堂からも頼まれて、増刷を出して下さいとお願いしたところ、</a:t>
            </a:r>
            <a:r>
              <a:rPr lang="en-US" altLang="ja-JP" sz="1600" b="1" dirty="0" smtClean="0"/>
              <a:t>『</a:t>
            </a:r>
            <a:r>
              <a:rPr lang="ja-JP" altLang="en-US" sz="1600" b="1" dirty="0" smtClean="0"/>
              <a:t>あの本は研究をしている人間が出したから意味がある、研究をしていないから出す資格はない、後はお前達がやれ。</a:t>
            </a:r>
            <a:r>
              <a:rPr lang="en-US" altLang="ja-JP" sz="1600" dirty="0" smtClean="0"/>
              <a:t>』</a:t>
            </a:r>
            <a:r>
              <a:rPr lang="ja-JP" altLang="en-US" sz="1600" dirty="0" smtClean="0"/>
              <a:t>私と刑部先生に投げつけられて、現在に。はて？！</a:t>
            </a:r>
            <a:endParaRPr kumimoji="1" lang="ja-JP" altLang="en-US" sz="1600" dirty="0"/>
          </a:p>
        </p:txBody>
      </p:sp>
      <p:sp>
        <p:nvSpPr>
          <p:cNvPr id="7" name="テキスト ボックス 6"/>
          <p:cNvSpPr txBox="1"/>
          <p:nvPr/>
        </p:nvSpPr>
        <p:spPr>
          <a:xfrm>
            <a:off x="0" y="0"/>
            <a:ext cx="5220072" cy="369332"/>
          </a:xfrm>
          <a:prstGeom prst="rect">
            <a:avLst/>
          </a:prstGeom>
          <a:noFill/>
        </p:spPr>
        <p:txBody>
          <a:bodyPr wrap="square" rtlCol="0">
            <a:spAutoFit/>
          </a:bodyPr>
          <a:lstStyle/>
          <a:p>
            <a:r>
              <a:rPr lang="ja-JP" altLang="en-US" b="1" dirty="0"/>
              <a:t>植田先生の書かれた資料</a:t>
            </a:r>
            <a:endParaRPr lang="en-US" altLang="ja-JP" b="1" dirty="0"/>
          </a:p>
        </p:txBody>
      </p:sp>
    </p:spTree>
    <p:extLst>
      <p:ext uri="{BB962C8B-B14F-4D97-AF65-F5344CB8AC3E}">
        <p14:creationId xmlns:p14="http://schemas.microsoft.com/office/powerpoint/2010/main" val="4072949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504" y="260648"/>
            <a:ext cx="8856984" cy="2031325"/>
          </a:xfrm>
          <a:prstGeom prst="rect">
            <a:avLst/>
          </a:prstGeom>
          <a:noFill/>
        </p:spPr>
        <p:txBody>
          <a:bodyPr wrap="square" rtlCol="0">
            <a:spAutoFit/>
          </a:bodyPr>
          <a:lstStyle/>
          <a:p>
            <a:r>
              <a:rPr kumimoji="1" lang="ja-JP" altLang="en-US" dirty="0" smtClean="0"/>
              <a:t>日本の戦後の復興、発展、現在への歩み</a:t>
            </a:r>
            <a:endParaRPr kumimoji="1" lang="en-US" altLang="ja-JP" dirty="0" smtClean="0"/>
          </a:p>
          <a:p>
            <a:endParaRPr lang="en-US" altLang="ja-JP" dirty="0"/>
          </a:p>
          <a:p>
            <a:r>
              <a:rPr kumimoji="1" lang="ja-JP" altLang="en-US" dirty="0" smtClean="0"/>
              <a:t>エネルギー供給、発電プラントの発展が為した結果</a:t>
            </a:r>
            <a:endParaRPr kumimoji="1" lang="en-US" altLang="ja-JP" dirty="0" smtClean="0"/>
          </a:p>
          <a:p>
            <a:r>
              <a:rPr lang="ja-JP" altLang="en-US" dirty="0"/>
              <a:t>この</a:t>
            </a:r>
            <a:r>
              <a:rPr lang="ja-JP" altLang="en-US" dirty="0" smtClean="0"/>
              <a:t>歩みと植田先生の研究の歩み・貢献はいつにしている。</a:t>
            </a:r>
            <a:endParaRPr lang="en-US" altLang="ja-JP" dirty="0" smtClean="0"/>
          </a:p>
          <a:p>
            <a:endParaRPr kumimoji="1" lang="en-US" altLang="ja-JP" dirty="0"/>
          </a:p>
          <a:p>
            <a:r>
              <a:rPr lang="ja-JP" altLang="ja-JP" dirty="0"/>
              <a:t>気水混合流に関する研究 ――垂直上昇管に</a:t>
            </a:r>
            <a:r>
              <a:rPr lang="ja-JP" altLang="ja-JP" dirty="0" smtClean="0"/>
              <a:t>ついて</a:t>
            </a:r>
            <a:r>
              <a:rPr lang="ja-JP" altLang="en-US" dirty="0" smtClean="0"/>
              <a:t>、</a:t>
            </a:r>
            <a:r>
              <a:rPr lang="ja-JP" altLang="ja-JP" dirty="0" smtClean="0"/>
              <a:t>日本</a:t>
            </a:r>
            <a:r>
              <a:rPr lang="ja-JP" altLang="ja-JP" dirty="0"/>
              <a:t>機械学会論文集　</a:t>
            </a:r>
            <a:r>
              <a:rPr lang="en-US" altLang="ja-JP" dirty="0"/>
              <a:t>23</a:t>
            </a:r>
            <a:r>
              <a:rPr lang="ja-JP" altLang="ja-JP" dirty="0"/>
              <a:t>巻</a:t>
            </a:r>
            <a:r>
              <a:rPr lang="en-US" altLang="ja-JP" dirty="0"/>
              <a:t>132</a:t>
            </a:r>
            <a:r>
              <a:rPr lang="ja-JP" altLang="ja-JP" dirty="0"/>
              <a:t>号（昭３２－８），</a:t>
            </a:r>
            <a:r>
              <a:rPr lang="en-US" altLang="ja-JP" dirty="0"/>
              <a:t>p</a:t>
            </a:r>
            <a:r>
              <a:rPr lang="ja-JP" altLang="ja-JP" dirty="0" err="1"/>
              <a:t>．</a:t>
            </a:r>
            <a:r>
              <a:rPr lang="en-US" altLang="ja-JP" dirty="0"/>
              <a:t>553</a:t>
            </a:r>
            <a:r>
              <a:rPr lang="ja-JP" altLang="ja-JP" dirty="0"/>
              <a:t>－</a:t>
            </a:r>
            <a:r>
              <a:rPr lang="en-US" altLang="ja-JP" dirty="0"/>
              <a:t>558</a:t>
            </a:r>
            <a:endParaRPr kumimoji="1" lang="ja-JP" altLang="en-US" dirty="0"/>
          </a:p>
        </p:txBody>
      </p:sp>
      <p:grpSp>
        <p:nvGrpSpPr>
          <p:cNvPr id="3" name="グループ化 2"/>
          <p:cNvGrpSpPr/>
          <p:nvPr/>
        </p:nvGrpSpPr>
        <p:grpSpPr>
          <a:xfrm>
            <a:off x="251520" y="2492896"/>
            <a:ext cx="4680520" cy="4365104"/>
            <a:chOff x="-252536" y="0"/>
            <a:chExt cx="5976664" cy="6858000"/>
          </a:xfrm>
        </p:grpSpPr>
        <p:pic>
          <p:nvPicPr>
            <p:cNvPr id="4" name="図 3"/>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226060"/>
              <a:ext cx="5400040" cy="6631940"/>
            </a:xfrm>
            <a:prstGeom prst="rect">
              <a:avLst/>
            </a:prstGeom>
          </p:spPr>
        </p:pic>
        <p:sp>
          <p:nvSpPr>
            <p:cNvPr id="5" name="テキスト ボックス 4"/>
            <p:cNvSpPr txBox="1"/>
            <p:nvPr/>
          </p:nvSpPr>
          <p:spPr>
            <a:xfrm>
              <a:off x="-252536" y="0"/>
              <a:ext cx="5976664" cy="369332"/>
            </a:xfrm>
            <a:prstGeom prst="rect">
              <a:avLst/>
            </a:prstGeom>
            <a:solidFill>
              <a:schemeClr val="bg1"/>
            </a:solidFill>
          </p:spPr>
          <p:txBody>
            <a:bodyPr wrap="square" rtlCol="0">
              <a:spAutoFit/>
            </a:bodyPr>
            <a:lstStyle/>
            <a:p>
              <a:endParaRPr kumimoji="1" lang="ja-JP" altLang="en-US" dirty="0"/>
            </a:p>
          </p:txBody>
        </p:sp>
      </p:grpSp>
      <p:cxnSp>
        <p:nvCxnSpPr>
          <p:cNvPr id="7" name="直線矢印コネクタ 6"/>
          <p:cNvCxnSpPr/>
          <p:nvPr/>
        </p:nvCxnSpPr>
        <p:spPr>
          <a:xfrm>
            <a:off x="2699792" y="2060848"/>
            <a:ext cx="216024" cy="230425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255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52536" y="1489330"/>
            <a:ext cx="4824536" cy="5368669"/>
            <a:chOff x="-252536" y="0"/>
            <a:chExt cx="5976664" cy="6858000"/>
          </a:xfrm>
        </p:grpSpPr>
        <p:pic>
          <p:nvPicPr>
            <p:cNvPr id="3" name="図 2"/>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0" y="226060"/>
              <a:ext cx="5400040" cy="6631940"/>
            </a:xfrm>
            <a:prstGeom prst="rect">
              <a:avLst/>
            </a:prstGeom>
          </p:spPr>
        </p:pic>
        <p:sp>
          <p:nvSpPr>
            <p:cNvPr id="4" name="テキスト ボックス 3"/>
            <p:cNvSpPr txBox="1"/>
            <p:nvPr/>
          </p:nvSpPr>
          <p:spPr>
            <a:xfrm>
              <a:off x="-252536" y="0"/>
              <a:ext cx="5976664" cy="369332"/>
            </a:xfrm>
            <a:prstGeom prst="rect">
              <a:avLst/>
            </a:prstGeom>
            <a:solidFill>
              <a:schemeClr val="bg1"/>
            </a:solidFill>
          </p:spPr>
          <p:txBody>
            <a:bodyPr wrap="square" rtlCol="0">
              <a:spAutoFit/>
            </a:bodyPr>
            <a:lstStyle/>
            <a:p>
              <a:endParaRPr kumimoji="1" lang="ja-JP" altLang="en-US" dirty="0"/>
            </a:p>
          </p:txBody>
        </p:sp>
      </p:grpSp>
      <p:sp>
        <p:nvSpPr>
          <p:cNvPr id="5" name="テキスト ボックス 4"/>
          <p:cNvSpPr txBox="1"/>
          <p:nvPr/>
        </p:nvSpPr>
        <p:spPr>
          <a:xfrm>
            <a:off x="179512" y="162127"/>
            <a:ext cx="6408712" cy="923330"/>
          </a:xfrm>
          <a:prstGeom prst="rect">
            <a:avLst/>
          </a:prstGeom>
          <a:noFill/>
        </p:spPr>
        <p:txBody>
          <a:bodyPr wrap="square" rtlCol="0">
            <a:spAutoFit/>
          </a:bodyPr>
          <a:lstStyle/>
          <a:p>
            <a:r>
              <a:rPr lang="ja-JP" altLang="ja-JP" dirty="0"/>
              <a:t>気液混合物の垂直管内上昇流について（第３報，熱伝達率について</a:t>
            </a:r>
            <a:r>
              <a:rPr lang="ja-JP" altLang="ja-JP" dirty="0" smtClean="0"/>
              <a:t>）（</a:t>
            </a:r>
            <a:r>
              <a:rPr lang="ja-JP" altLang="ja-JP" dirty="0"/>
              <a:t>共著者　花岡正紀）</a:t>
            </a:r>
          </a:p>
          <a:p>
            <a:r>
              <a:rPr lang="ja-JP" altLang="ja-JP" dirty="0"/>
              <a:t>日本機械学会論文集</a:t>
            </a:r>
            <a:r>
              <a:rPr lang="en-US" altLang="ja-JP" dirty="0"/>
              <a:t>(</a:t>
            </a:r>
            <a:r>
              <a:rPr lang="ja-JP" altLang="ja-JP" dirty="0"/>
              <a:t>２</a:t>
            </a:r>
            <a:r>
              <a:rPr lang="en-US" altLang="ja-JP" dirty="0"/>
              <a:t>)</a:t>
            </a:r>
            <a:r>
              <a:rPr lang="ja-JP" altLang="ja-JP" dirty="0"/>
              <a:t>　</a:t>
            </a:r>
            <a:r>
              <a:rPr lang="en-US" altLang="ja-JP" dirty="0"/>
              <a:t>33</a:t>
            </a:r>
            <a:r>
              <a:rPr lang="ja-JP" altLang="ja-JP" dirty="0"/>
              <a:t>巻</a:t>
            </a:r>
            <a:r>
              <a:rPr lang="en-US" altLang="ja-JP" dirty="0"/>
              <a:t>248</a:t>
            </a:r>
            <a:r>
              <a:rPr lang="ja-JP" altLang="ja-JP" dirty="0"/>
              <a:t>号（昭４２－４），</a:t>
            </a:r>
            <a:r>
              <a:rPr lang="en-US" altLang="ja-JP" dirty="0"/>
              <a:t>p</a:t>
            </a:r>
            <a:r>
              <a:rPr lang="ja-JP" altLang="ja-JP" dirty="0" err="1"/>
              <a:t>．</a:t>
            </a:r>
            <a:r>
              <a:rPr lang="en-US" altLang="ja-JP" dirty="0"/>
              <a:t>619</a:t>
            </a:r>
            <a:r>
              <a:rPr lang="ja-JP" altLang="ja-JP" dirty="0"/>
              <a:t>－</a:t>
            </a:r>
            <a:r>
              <a:rPr lang="en-US" altLang="ja-JP" dirty="0"/>
              <a:t>625</a:t>
            </a:r>
            <a:endParaRPr kumimoji="1" lang="ja-JP" altLang="en-US" dirty="0"/>
          </a:p>
        </p:txBody>
      </p:sp>
      <p:cxnSp>
        <p:nvCxnSpPr>
          <p:cNvPr id="7" name="直線矢印コネクタ 6"/>
          <p:cNvCxnSpPr/>
          <p:nvPr/>
        </p:nvCxnSpPr>
        <p:spPr>
          <a:xfrm>
            <a:off x="2771800" y="1255986"/>
            <a:ext cx="216024" cy="181297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8" name="図 7"/>
          <p:cNvPicPr/>
          <p:nvPr/>
        </p:nvPicPr>
        <p:blipFill rotWithShape="1">
          <a:blip r:embed="rId5" cstate="print">
            <a:lum bright="10000"/>
          </a:blip>
          <a:srcRect b="87564"/>
          <a:stretch/>
        </p:blipFill>
        <p:spPr bwMode="auto">
          <a:xfrm>
            <a:off x="4074911" y="1085456"/>
            <a:ext cx="5033991" cy="831375"/>
          </a:xfrm>
          <a:prstGeom prst="rect">
            <a:avLst/>
          </a:prstGeom>
          <a:noFill/>
          <a:ln w="9525">
            <a:noFill/>
            <a:miter lim="800000"/>
            <a:headEnd/>
            <a:tailEnd/>
          </a:ln>
        </p:spPr>
      </p:pic>
      <p:pic>
        <p:nvPicPr>
          <p:cNvPr id="9" name="図 8"/>
          <p:cNvPicPr/>
          <p:nvPr/>
        </p:nvPicPr>
        <p:blipFill rotWithShape="1">
          <a:blip r:embed="rId5" cstate="print">
            <a:lum bright="10000"/>
          </a:blip>
          <a:srcRect l="71914" t="47490" r="9334" b="36150"/>
          <a:stretch/>
        </p:blipFill>
        <p:spPr bwMode="auto">
          <a:xfrm>
            <a:off x="4572000" y="1778455"/>
            <a:ext cx="1012624" cy="1210236"/>
          </a:xfrm>
          <a:prstGeom prst="rect">
            <a:avLst/>
          </a:prstGeom>
          <a:noFill/>
          <a:ln w="9525">
            <a:noFill/>
            <a:miter lim="800000"/>
            <a:headEnd/>
            <a:tailEnd/>
          </a:ln>
        </p:spPr>
      </p:pic>
      <p:sp>
        <p:nvSpPr>
          <p:cNvPr id="10" name="テキスト ボックス 9"/>
          <p:cNvSpPr txBox="1"/>
          <p:nvPr/>
        </p:nvSpPr>
        <p:spPr>
          <a:xfrm>
            <a:off x="5620814" y="2161281"/>
            <a:ext cx="3271344" cy="369332"/>
          </a:xfrm>
          <a:prstGeom prst="rect">
            <a:avLst/>
          </a:prstGeom>
          <a:noFill/>
        </p:spPr>
        <p:txBody>
          <a:bodyPr wrap="square" rtlCol="0">
            <a:spAutoFit/>
          </a:bodyPr>
          <a:lstStyle/>
          <a:p>
            <a:r>
              <a:rPr kumimoji="1" lang="ja-JP" altLang="en-US" b="1" dirty="0" smtClean="0">
                <a:solidFill>
                  <a:srgbClr val="FF0000"/>
                </a:solidFill>
              </a:rPr>
              <a:t>不安定界面波動の伝播速度</a:t>
            </a:r>
            <a:endParaRPr kumimoji="1" lang="ja-JP" altLang="en-US" b="1" dirty="0">
              <a:solidFill>
                <a:srgbClr val="FF0000"/>
              </a:solidFill>
            </a:endParaRPr>
          </a:p>
        </p:txBody>
      </p:sp>
      <p:pic>
        <p:nvPicPr>
          <p:cNvPr id="11" name="図 10"/>
          <p:cNvPicPr/>
          <p:nvPr/>
        </p:nvPicPr>
        <p:blipFill rotWithShape="1">
          <a:blip r:embed="rId6" cstate="print">
            <a:lum bright="10000"/>
          </a:blip>
          <a:srcRect l="50000" t="72697" b="3777"/>
          <a:stretch/>
        </p:blipFill>
        <p:spPr bwMode="auto">
          <a:xfrm>
            <a:off x="5954470" y="2636912"/>
            <a:ext cx="3240360" cy="2339414"/>
          </a:xfrm>
          <a:prstGeom prst="rect">
            <a:avLst/>
          </a:prstGeom>
          <a:noFill/>
          <a:ln w="9525">
            <a:noFill/>
            <a:miter lim="800000"/>
            <a:headEnd/>
            <a:tailEnd/>
          </a:ln>
        </p:spPr>
      </p:pic>
      <p:pic>
        <p:nvPicPr>
          <p:cNvPr id="12" name="図 11"/>
          <p:cNvPicPr/>
          <p:nvPr/>
        </p:nvPicPr>
        <p:blipFill rotWithShape="1">
          <a:blip r:embed="rId7" cstate="print">
            <a:lum bright="10000"/>
          </a:blip>
          <a:srcRect t="60821" b="12417"/>
          <a:stretch/>
        </p:blipFill>
        <p:spPr bwMode="auto">
          <a:xfrm>
            <a:off x="4392659" y="4869160"/>
            <a:ext cx="4716244" cy="1700429"/>
          </a:xfrm>
          <a:prstGeom prst="rect">
            <a:avLst/>
          </a:prstGeom>
          <a:noFill/>
          <a:ln w="9525">
            <a:noFill/>
            <a:miter lim="800000"/>
            <a:headEnd/>
            <a:tailEnd/>
          </a:ln>
        </p:spPr>
      </p:pic>
      <p:pic>
        <p:nvPicPr>
          <p:cNvPr id="13" name="図 12"/>
          <p:cNvPicPr/>
          <p:nvPr/>
        </p:nvPicPr>
        <p:blipFill>
          <a:blip r:embed="rId8" cstate="print">
            <a:lum bright="10000"/>
          </a:blip>
          <a:srcRect/>
          <a:stretch>
            <a:fillRect/>
          </a:stretch>
        </p:blipFill>
        <p:spPr bwMode="auto">
          <a:xfrm>
            <a:off x="4146319" y="3068960"/>
            <a:ext cx="2006646" cy="1289751"/>
          </a:xfrm>
          <a:prstGeom prst="rect">
            <a:avLst/>
          </a:prstGeom>
          <a:noFill/>
          <a:ln w="9525">
            <a:noFill/>
            <a:miter lim="800000"/>
            <a:headEnd/>
            <a:tailEnd/>
          </a:ln>
        </p:spPr>
      </p:pic>
    </p:spTree>
    <p:extLst>
      <p:ext uri="{BB962C8B-B14F-4D97-AF65-F5344CB8AC3E}">
        <p14:creationId xmlns:p14="http://schemas.microsoft.com/office/powerpoint/2010/main" val="3658039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448" y="116632"/>
            <a:ext cx="8784976" cy="1323439"/>
          </a:xfrm>
          <a:prstGeom prst="rect">
            <a:avLst/>
          </a:prstGeom>
          <a:noFill/>
        </p:spPr>
        <p:txBody>
          <a:bodyPr wrap="square" rtlCol="0">
            <a:spAutoFit/>
          </a:bodyPr>
          <a:lstStyle/>
          <a:p>
            <a:r>
              <a:rPr lang="ja-JP" altLang="ja-JP" sz="1600" dirty="0"/>
              <a:t>噴霧二相流における液滴輸送（第１報，輸送量，速度および液滴分布の測定</a:t>
            </a:r>
            <a:r>
              <a:rPr lang="ja-JP" altLang="ja-JP" sz="1600" dirty="0" smtClean="0"/>
              <a:t>）（</a:t>
            </a:r>
            <a:r>
              <a:rPr lang="ja-JP" altLang="ja-JP" sz="1600" dirty="0"/>
              <a:t>共著者　波江貞弘</a:t>
            </a:r>
            <a:r>
              <a:rPr lang="ja-JP" altLang="ja-JP" sz="1600" dirty="0" smtClean="0"/>
              <a:t>）日本</a:t>
            </a:r>
            <a:r>
              <a:rPr lang="ja-JP" altLang="ja-JP" sz="1600" dirty="0"/>
              <a:t>機械学会論文集</a:t>
            </a:r>
            <a:r>
              <a:rPr lang="en-US" altLang="ja-JP" sz="1600" dirty="0"/>
              <a:t>(</a:t>
            </a:r>
            <a:r>
              <a:rPr lang="ja-JP" altLang="ja-JP" sz="1600" dirty="0"/>
              <a:t>２</a:t>
            </a:r>
            <a:r>
              <a:rPr lang="en-US" altLang="ja-JP" sz="1600" dirty="0"/>
              <a:t>)</a:t>
            </a:r>
            <a:r>
              <a:rPr lang="ja-JP" altLang="ja-JP" sz="1600" dirty="0"/>
              <a:t>　</a:t>
            </a:r>
            <a:r>
              <a:rPr lang="en-US" altLang="ja-JP" sz="1600" dirty="0"/>
              <a:t>38</a:t>
            </a:r>
            <a:r>
              <a:rPr lang="ja-JP" altLang="ja-JP" sz="1600" dirty="0"/>
              <a:t>巻</a:t>
            </a:r>
            <a:r>
              <a:rPr lang="en-US" altLang="ja-JP" sz="1600" dirty="0"/>
              <a:t>308</a:t>
            </a:r>
            <a:r>
              <a:rPr lang="ja-JP" altLang="ja-JP" sz="1600" dirty="0"/>
              <a:t>号（昭４７－４），</a:t>
            </a:r>
            <a:r>
              <a:rPr lang="en-US" altLang="ja-JP" sz="1600" dirty="0"/>
              <a:t>p</a:t>
            </a:r>
            <a:r>
              <a:rPr lang="ja-JP" altLang="ja-JP" sz="1600" dirty="0" err="1"/>
              <a:t>．</a:t>
            </a:r>
            <a:r>
              <a:rPr lang="en-US" altLang="ja-JP" sz="1600" dirty="0"/>
              <a:t>821</a:t>
            </a:r>
            <a:r>
              <a:rPr lang="ja-JP" altLang="ja-JP" sz="1600" dirty="0"/>
              <a:t>－</a:t>
            </a:r>
            <a:r>
              <a:rPr lang="en-US" altLang="ja-JP" sz="1600" dirty="0" smtClean="0"/>
              <a:t>831</a:t>
            </a:r>
          </a:p>
          <a:p>
            <a:endParaRPr kumimoji="1" lang="en-US" altLang="ja-JP" sz="1600" dirty="0"/>
          </a:p>
          <a:p>
            <a:r>
              <a:rPr lang="ja-JP" altLang="ja-JP" sz="1600" dirty="0"/>
              <a:t>噴霧二相流における液滴輸送について（第２報</a:t>
            </a:r>
            <a:r>
              <a:rPr lang="en-US" altLang="ja-JP" sz="1600" dirty="0"/>
              <a:t>,</a:t>
            </a:r>
            <a:r>
              <a:rPr lang="ja-JP" altLang="ja-JP" sz="1600" dirty="0"/>
              <a:t>液滴輸送の解析と輸送量の考察</a:t>
            </a:r>
            <a:r>
              <a:rPr lang="ja-JP" altLang="ja-JP" sz="1600" dirty="0" smtClean="0"/>
              <a:t>）（</a:t>
            </a:r>
            <a:r>
              <a:rPr lang="ja-JP" altLang="ja-JP" sz="1600" dirty="0"/>
              <a:t>共著者　波江貞弘</a:t>
            </a:r>
            <a:r>
              <a:rPr lang="ja-JP" altLang="ja-JP" sz="1600" dirty="0" smtClean="0"/>
              <a:t>）日本</a:t>
            </a:r>
            <a:r>
              <a:rPr lang="ja-JP" altLang="ja-JP" sz="1600" dirty="0"/>
              <a:t>機械学会論文集</a:t>
            </a:r>
            <a:r>
              <a:rPr lang="en-US" altLang="ja-JP" sz="1600" dirty="0"/>
              <a:t>(</a:t>
            </a:r>
            <a:r>
              <a:rPr lang="ja-JP" altLang="ja-JP" sz="1600" dirty="0"/>
              <a:t>２</a:t>
            </a:r>
            <a:r>
              <a:rPr lang="en-US" altLang="ja-JP" sz="1600" dirty="0"/>
              <a:t>)</a:t>
            </a:r>
            <a:r>
              <a:rPr lang="ja-JP" altLang="ja-JP" sz="1600" dirty="0"/>
              <a:t>　</a:t>
            </a:r>
            <a:r>
              <a:rPr lang="en-US" altLang="ja-JP" sz="1600" dirty="0"/>
              <a:t>38</a:t>
            </a:r>
            <a:r>
              <a:rPr lang="ja-JP" altLang="ja-JP" sz="1600" dirty="0"/>
              <a:t>巻</a:t>
            </a:r>
            <a:r>
              <a:rPr lang="en-US" altLang="ja-JP" sz="1600" dirty="0"/>
              <a:t>312</a:t>
            </a:r>
            <a:r>
              <a:rPr lang="ja-JP" altLang="ja-JP" sz="1600" dirty="0"/>
              <a:t>号（昭４７－８），</a:t>
            </a:r>
            <a:r>
              <a:rPr lang="en-US" altLang="ja-JP" sz="1600" dirty="0"/>
              <a:t>p</a:t>
            </a:r>
            <a:r>
              <a:rPr lang="ja-JP" altLang="ja-JP" sz="1600" dirty="0" err="1"/>
              <a:t>．</a:t>
            </a:r>
            <a:r>
              <a:rPr lang="en-US" altLang="ja-JP" sz="1600" dirty="0"/>
              <a:t>2126</a:t>
            </a:r>
            <a:r>
              <a:rPr lang="ja-JP" altLang="ja-JP" sz="1600" dirty="0"/>
              <a:t>－</a:t>
            </a:r>
            <a:r>
              <a:rPr lang="en-US" altLang="ja-JP" sz="1600" dirty="0"/>
              <a:t>2137</a:t>
            </a:r>
            <a:endParaRPr kumimoji="1" lang="ja-JP" altLang="en-US" sz="1600" dirty="0"/>
          </a:p>
        </p:txBody>
      </p:sp>
      <p:grpSp>
        <p:nvGrpSpPr>
          <p:cNvPr id="3" name="グループ化 2"/>
          <p:cNvGrpSpPr/>
          <p:nvPr/>
        </p:nvGrpSpPr>
        <p:grpSpPr>
          <a:xfrm>
            <a:off x="-252536" y="1524446"/>
            <a:ext cx="4824536" cy="5368669"/>
            <a:chOff x="-252536" y="0"/>
            <a:chExt cx="5976664" cy="6858000"/>
          </a:xfrm>
        </p:grpSpPr>
        <p:pic>
          <p:nvPicPr>
            <p:cNvPr id="4" name="図 3"/>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226060"/>
              <a:ext cx="5400040" cy="6631940"/>
            </a:xfrm>
            <a:prstGeom prst="rect">
              <a:avLst/>
            </a:prstGeom>
          </p:spPr>
        </p:pic>
        <p:sp>
          <p:nvSpPr>
            <p:cNvPr id="5" name="テキスト ボックス 4"/>
            <p:cNvSpPr txBox="1"/>
            <p:nvPr/>
          </p:nvSpPr>
          <p:spPr>
            <a:xfrm>
              <a:off x="-252536" y="0"/>
              <a:ext cx="5976664" cy="369332"/>
            </a:xfrm>
            <a:prstGeom prst="rect">
              <a:avLst/>
            </a:prstGeom>
            <a:solidFill>
              <a:schemeClr val="bg1"/>
            </a:solidFill>
          </p:spPr>
          <p:txBody>
            <a:bodyPr wrap="square" rtlCol="0">
              <a:spAutoFit/>
            </a:bodyPr>
            <a:lstStyle/>
            <a:p>
              <a:endParaRPr kumimoji="1" lang="ja-JP" altLang="en-US" dirty="0"/>
            </a:p>
          </p:txBody>
        </p:sp>
      </p:grpSp>
      <p:cxnSp>
        <p:nvCxnSpPr>
          <p:cNvPr id="7" name="直線矢印コネクタ 6"/>
          <p:cNvCxnSpPr/>
          <p:nvPr/>
        </p:nvCxnSpPr>
        <p:spPr>
          <a:xfrm>
            <a:off x="2699792" y="1440071"/>
            <a:ext cx="576064" cy="10528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310386" y="1524446"/>
            <a:ext cx="4726110" cy="646331"/>
          </a:xfrm>
          <a:prstGeom prst="rect">
            <a:avLst/>
          </a:prstGeom>
          <a:noFill/>
        </p:spPr>
        <p:txBody>
          <a:bodyPr wrap="square" rtlCol="0">
            <a:spAutoFit/>
          </a:bodyPr>
          <a:lstStyle/>
          <a:p>
            <a:r>
              <a:rPr kumimoji="1" lang="ja-JP" altLang="en-US" dirty="0" smtClean="0"/>
              <a:t>機械学会論文賞</a:t>
            </a:r>
            <a:endParaRPr kumimoji="1" lang="en-US" altLang="ja-JP" dirty="0" smtClean="0"/>
          </a:p>
          <a:p>
            <a:r>
              <a:rPr lang="ja-JP" altLang="en-US" dirty="0"/>
              <a:t>　</a:t>
            </a:r>
            <a:r>
              <a:rPr lang="ja-JP" altLang="en-US" dirty="0" smtClean="0"/>
              <a:t>当方</a:t>
            </a:r>
            <a:r>
              <a:rPr lang="en-US" altLang="ja-JP" dirty="0" smtClean="0"/>
              <a:t>M1</a:t>
            </a:r>
            <a:r>
              <a:rPr lang="ja-JP" altLang="en-US" dirty="0" err="1" smtClean="0"/>
              <a:t>。</a:t>
            </a:r>
            <a:r>
              <a:rPr lang="ja-JP" altLang="en-US" dirty="0" smtClean="0"/>
              <a:t>機械会館？（東京タワーの下）</a:t>
            </a:r>
            <a:endParaRPr kumimoji="1" lang="ja-JP" altLang="en-US" dirty="0"/>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58136" y="2259799"/>
            <a:ext cx="1658511" cy="2911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6396031" y="2420888"/>
            <a:ext cx="2380307" cy="215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558136" y="5103674"/>
            <a:ext cx="4478360" cy="1754326"/>
          </a:xfrm>
          <a:prstGeom prst="rect">
            <a:avLst/>
          </a:prstGeom>
          <a:noFill/>
        </p:spPr>
        <p:txBody>
          <a:bodyPr wrap="square" rtlCol="0">
            <a:spAutoFit/>
          </a:bodyPr>
          <a:lstStyle/>
          <a:p>
            <a:r>
              <a:rPr kumimoji="1" lang="ja-JP" altLang="en-US" dirty="0" smtClean="0"/>
              <a:t>当方、最近あちこちで爆発。</a:t>
            </a:r>
            <a:endParaRPr kumimoji="1" lang="en-US" altLang="ja-JP" dirty="0" smtClean="0"/>
          </a:p>
          <a:p>
            <a:r>
              <a:rPr lang="ja-JP" altLang="en-US" dirty="0"/>
              <a:t>　</a:t>
            </a:r>
            <a:r>
              <a:rPr lang="ja-JP" altLang="en-US" dirty="0" smtClean="0"/>
              <a:t>　</a:t>
            </a:r>
            <a:r>
              <a:rPr lang="ja-JP" altLang="en-US" b="1" dirty="0" smtClean="0">
                <a:solidFill>
                  <a:srgbClr val="FF0000"/>
                </a:solidFill>
              </a:rPr>
              <a:t>原子力発電所の</a:t>
            </a:r>
            <a:r>
              <a:rPr lang="en-US" altLang="ja-JP" b="1" dirty="0" smtClean="0">
                <a:solidFill>
                  <a:srgbClr val="FF0000"/>
                </a:solidFill>
              </a:rPr>
              <a:t>Wet Bent</a:t>
            </a:r>
            <a:r>
              <a:rPr lang="ja-JP" altLang="en-US" b="1" dirty="0" err="1" smtClean="0">
                <a:solidFill>
                  <a:srgbClr val="FF0000"/>
                </a:solidFill>
              </a:rPr>
              <a:t>。</a:t>
            </a:r>
            <a:endParaRPr lang="en-US" altLang="ja-JP" b="1" dirty="0" smtClean="0">
              <a:solidFill>
                <a:srgbClr val="FF0000"/>
              </a:solidFill>
            </a:endParaRPr>
          </a:p>
          <a:p>
            <a:r>
              <a:rPr kumimoji="1" lang="ja-JP" altLang="en-US" dirty="0"/>
              <a:t>まさにこの話</a:t>
            </a:r>
            <a:r>
              <a:rPr kumimoji="1" lang="ja-JP" altLang="en-US" dirty="0" smtClean="0"/>
              <a:t>。</a:t>
            </a:r>
            <a:endParaRPr kumimoji="1" lang="en-US" altLang="ja-JP" dirty="0" smtClean="0"/>
          </a:p>
          <a:p>
            <a:r>
              <a:rPr lang="ja-JP" altLang="en-US" dirty="0"/>
              <a:t>　</a:t>
            </a:r>
            <a:r>
              <a:rPr lang="ja-JP" altLang="en-US" dirty="0" smtClean="0"/>
              <a:t>　</a:t>
            </a:r>
            <a:r>
              <a:rPr lang="en-US" altLang="ja-JP" dirty="0" smtClean="0"/>
              <a:t>Stopping Distance</a:t>
            </a:r>
            <a:r>
              <a:rPr lang="ja-JP" altLang="en-US" dirty="0" smtClean="0"/>
              <a:t>も通じず！</a:t>
            </a:r>
            <a:endParaRPr lang="en-US" altLang="ja-JP" dirty="0" smtClean="0"/>
          </a:p>
          <a:p>
            <a:r>
              <a:rPr lang="ja-JP" altLang="en-US" dirty="0" smtClean="0"/>
              <a:t>なぜ核種が水に取り込まれるか？これが説明できなくて、何がスクラビングだ！？</a:t>
            </a:r>
            <a:endParaRPr kumimoji="1" lang="ja-JP" altLang="en-US" dirty="0"/>
          </a:p>
        </p:txBody>
      </p:sp>
    </p:spTree>
    <p:extLst>
      <p:ext uri="{BB962C8B-B14F-4D97-AF65-F5344CB8AC3E}">
        <p14:creationId xmlns:p14="http://schemas.microsoft.com/office/powerpoint/2010/main" val="764931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6216" y="188640"/>
            <a:ext cx="8856984" cy="6771084"/>
          </a:xfrm>
          <a:prstGeom prst="rect">
            <a:avLst/>
          </a:prstGeom>
          <a:noFill/>
        </p:spPr>
        <p:txBody>
          <a:bodyPr wrap="square" rtlCol="0">
            <a:spAutoFit/>
          </a:bodyPr>
          <a:lstStyle/>
          <a:p>
            <a:r>
              <a:rPr lang="ja-JP" altLang="ja-JP" sz="1400" dirty="0"/>
              <a:t>環状気液二相流における液膜流について（第１報，垂直管内下降流）　</a:t>
            </a:r>
            <a:r>
              <a:rPr lang="ja-JP" altLang="ja-JP" sz="1400" dirty="0" smtClean="0"/>
              <a:t>（</a:t>
            </a:r>
            <a:r>
              <a:rPr lang="ja-JP" altLang="ja-JP" sz="1400" dirty="0"/>
              <a:t>共著者　田中稔彦）</a:t>
            </a:r>
          </a:p>
          <a:p>
            <a:endParaRPr kumimoji="1" lang="en-US" altLang="ja-JP" sz="1400" dirty="0"/>
          </a:p>
          <a:p>
            <a:r>
              <a:rPr lang="ja-JP" altLang="ja-JP" sz="1400" dirty="0"/>
              <a:t>環状気液二相流における液膜流について（第２報，垂直管内上昇流）　</a:t>
            </a:r>
            <a:r>
              <a:rPr lang="ja-JP" altLang="ja-JP" sz="1400" dirty="0" smtClean="0"/>
              <a:t>（</a:t>
            </a:r>
            <a:r>
              <a:rPr lang="ja-JP" altLang="ja-JP" sz="1400" dirty="0"/>
              <a:t>共著者　能勢士郎）</a:t>
            </a:r>
          </a:p>
          <a:p>
            <a:endParaRPr kumimoji="1" lang="en-US" altLang="ja-JP" sz="1400" dirty="0"/>
          </a:p>
          <a:p>
            <a:r>
              <a:rPr lang="ja-JP" altLang="ja-JP" sz="1400" dirty="0"/>
              <a:t>流下液膜の流動状態に関する研究　　　（共著者　田中宏明，石田堅治</a:t>
            </a:r>
            <a:r>
              <a:rPr lang="ja-JP" altLang="ja-JP" sz="1400" dirty="0" smtClean="0"/>
              <a:t>）</a:t>
            </a:r>
            <a:r>
              <a:rPr lang="ja-JP" altLang="en-US" sz="1400" dirty="0" smtClean="0"/>
              <a:t>　</a:t>
            </a:r>
            <a:endParaRPr lang="en-US" altLang="ja-JP" sz="1400" dirty="0" smtClean="0"/>
          </a:p>
          <a:p>
            <a:endParaRPr kumimoji="1" lang="en-US" altLang="ja-JP" sz="1400" dirty="0"/>
          </a:p>
          <a:p>
            <a:r>
              <a:rPr lang="ja-JP" altLang="ja-JP" sz="1400" dirty="0"/>
              <a:t>流下液膜の伝熱と破断について（第１報，サブクールの大きい水膜の場合</a:t>
            </a:r>
            <a:r>
              <a:rPr lang="ja-JP" altLang="ja-JP" sz="1400" dirty="0" smtClean="0"/>
              <a:t>）</a:t>
            </a:r>
            <a:r>
              <a:rPr lang="ja-JP" altLang="en-US" sz="1400" dirty="0"/>
              <a:t>　</a:t>
            </a:r>
            <a:r>
              <a:rPr lang="ja-JP" altLang="ja-JP" sz="1400" dirty="0" smtClean="0"/>
              <a:t>（</a:t>
            </a:r>
            <a:r>
              <a:rPr lang="ja-JP" altLang="ja-JP" sz="1400" dirty="0"/>
              <a:t>共著者　藤田稔彦）</a:t>
            </a:r>
          </a:p>
          <a:p>
            <a:endParaRPr kumimoji="1" lang="en-US" altLang="ja-JP" sz="1400" dirty="0"/>
          </a:p>
          <a:p>
            <a:r>
              <a:rPr lang="ja-JP" altLang="ja-JP" sz="1400" dirty="0"/>
              <a:t>流下液膜の伝熱と破断について（第２報，沸騰をともなう飽和水膜の場合）　　</a:t>
            </a:r>
            <a:r>
              <a:rPr lang="ja-JP" altLang="ja-JP" sz="1400" dirty="0" smtClean="0"/>
              <a:t>（</a:t>
            </a:r>
            <a:r>
              <a:rPr lang="ja-JP" altLang="ja-JP" sz="1400" dirty="0"/>
              <a:t>共著者　藤田稔彦）</a:t>
            </a:r>
          </a:p>
          <a:p>
            <a:endParaRPr kumimoji="1" lang="en-US" altLang="ja-JP" sz="1400" dirty="0"/>
          </a:p>
          <a:p>
            <a:r>
              <a:rPr lang="ja-JP" altLang="ja-JP" sz="1400" dirty="0"/>
              <a:t>蒸発管内噴霧流領域の伝熱特性の研究（第１報，ドライアウト過程について）　</a:t>
            </a:r>
            <a:r>
              <a:rPr lang="ja-JP" altLang="ja-JP" sz="1400" dirty="0" smtClean="0"/>
              <a:t>（</a:t>
            </a:r>
            <a:r>
              <a:rPr lang="ja-JP" altLang="ja-JP" sz="1400" dirty="0"/>
              <a:t>共著者　小泉安郎，田中宏明）</a:t>
            </a:r>
          </a:p>
          <a:p>
            <a:endParaRPr lang="en-US" altLang="ja-JP" sz="1400" dirty="0" smtClean="0"/>
          </a:p>
          <a:p>
            <a:r>
              <a:rPr lang="ja-JP" altLang="ja-JP" sz="1400" dirty="0" smtClean="0"/>
              <a:t>蒸発</a:t>
            </a:r>
            <a:r>
              <a:rPr lang="ja-JP" altLang="ja-JP" sz="1400" dirty="0"/>
              <a:t>管内噴霧流領域の伝熱特性の研究（第２報，ドライアウト後の伝熱について）　</a:t>
            </a:r>
            <a:r>
              <a:rPr lang="ja-JP" altLang="ja-JP" sz="1400" dirty="0" smtClean="0"/>
              <a:t>（</a:t>
            </a:r>
            <a:r>
              <a:rPr lang="ja-JP" altLang="ja-JP" sz="1400" dirty="0"/>
              <a:t>共著者　小泉安郎，田中宏明）</a:t>
            </a:r>
          </a:p>
          <a:p>
            <a:endParaRPr kumimoji="1" lang="en-US" altLang="ja-JP" sz="1400" dirty="0"/>
          </a:p>
          <a:p>
            <a:r>
              <a:rPr lang="ja-JP" altLang="ja-JP" sz="1400" dirty="0"/>
              <a:t>環状気液二相流における液滴発生率と液滴径に</a:t>
            </a:r>
            <a:r>
              <a:rPr lang="ja-JP" altLang="ja-JP" sz="1400" dirty="0" smtClean="0"/>
              <a:t>ついて</a:t>
            </a:r>
            <a:endParaRPr lang="en-US" altLang="ja-JP" sz="1400" dirty="0" smtClean="0"/>
          </a:p>
          <a:p>
            <a:endParaRPr kumimoji="1" lang="en-US" altLang="ja-JP" sz="1400" dirty="0"/>
          </a:p>
          <a:p>
            <a:r>
              <a:rPr lang="ja-JP" altLang="ja-JP" sz="1400" dirty="0" smtClean="0"/>
              <a:t>強制</a:t>
            </a:r>
            <a:r>
              <a:rPr lang="ja-JP" altLang="ja-JP" sz="1400" dirty="0"/>
              <a:t>流動沸騰系におけるドライアウト熱流束と液滴径について　　（共著者　金京根</a:t>
            </a:r>
            <a:r>
              <a:rPr lang="ja-JP" altLang="ja-JP" sz="1400" dirty="0" smtClean="0"/>
              <a:t>）</a:t>
            </a:r>
            <a:endParaRPr lang="en-US" altLang="ja-JP" sz="1400" dirty="0" smtClean="0"/>
          </a:p>
          <a:p>
            <a:endParaRPr kumimoji="1" lang="en-US" altLang="ja-JP" sz="1400" dirty="0"/>
          </a:p>
          <a:p>
            <a:r>
              <a:rPr lang="ja-JP" altLang="ja-JP" sz="1400" dirty="0"/>
              <a:t>沸騰流下液膜の限界熱流束と液滴発生率　　　（共著者　井上満，永留世一</a:t>
            </a:r>
            <a:r>
              <a:rPr lang="ja-JP" altLang="ja-JP" sz="1400" dirty="0" smtClean="0"/>
              <a:t>）</a:t>
            </a:r>
            <a:endParaRPr lang="en-US" altLang="ja-JP" sz="1400" dirty="0" smtClean="0"/>
          </a:p>
          <a:p>
            <a:endParaRPr kumimoji="1" lang="en-US" altLang="ja-JP" sz="1400" dirty="0"/>
          </a:p>
          <a:p>
            <a:r>
              <a:rPr lang="ja-JP" altLang="ja-JP" sz="1400" dirty="0"/>
              <a:t>流動沸騰系の限界熱流束と液膜流量　　　（共著者　諫山保志</a:t>
            </a:r>
            <a:r>
              <a:rPr lang="ja-JP" altLang="ja-JP" sz="1400" dirty="0" smtClean="0"/>
              <a:t>）</a:t>
            </a:r>
            <a:endParaRPr lang="en-US" altLang="ja-JP" sz="1400" dirty="0" smtClean="0"/>
          </a:p>
          <a:p>
            <a:endParaRPr kumimoji="1" lang="en-US" altLang="ja-JP" sz="1400" dirty="0"/>
          </a:p>
          <a:p>
            <a:r>
              <a:rPr lang="ja-JP" altLang="ja-JP" sz="1400" dirty="0"/>
              <a:t>垂直高温面の液膜冷却　　　（共著者　井上満，岩田裕弘，惣川宜靖</a:t>
            </a:r>
            <a:r>
              <a:rPr lang="ja-JP" altLang="ja-JP" sz="1400" dirty="0" smtClean="0"/>
              <a:t>）</a:t>
            </a:r>
            <a:endParaRPr lang="en-US" altLang="ja-JP" sz="1400" dirty="0" smtClean="0"/>
          </a:p>
          <a:p>
            <a:endParaRPr kumimoji="1" lang="en-US" altLang="ja-JP" sz="1400" dirty="0"/>
          </a:p>
          <a:p>
            <a:r>
              <a:rPr lang="ja-JP" altLang="ja-JP" sz="1400" dirty="0"/>
              <a:t>強制流動沸騰系における限界熱流束とリウエッティング　　　</a:t>
            </a:r>
            <a:r>
              <a:rPr lang="ja-JP" altLang="ja-JP" sz="1400" dirty="0" smtClean="0"/>
              <a:t>（</a:t>
            </a:r>
            <a:r>
              <a:rPr lang="ja-JP" altLang="ja-JP" sz="1400" dirty="0"/>
              <a:t>共著者　恒成茂，小柳雅行</a:t>
            </a:r>
            <a:r>
              <a:rPr lang="ja-JP" altLang="ja-JP" sz="1400" dirty="0" smtClean="0"/>
              <a:t>）</a:t>
            </a:r>
            <a:endParaRPr lang="en-US" altLang="ja-JP" sz="1400" dirty="0" smtClean="0"/>
          </a:p>
          <a:p>
            <a:endParaRPr lang="en-US" altLang="ja-JP" sz="1400" dirty="0"/>
          </a:p>
          <a:p>
            <a:r>
              <a:rPr lang="ja-JP" altLang="ja-JP" sz="1400" dirty="0"/>
              <a:t>垂直高温面の液膜冷却（液サブクールの影響）　　　（共著者　井上満，小谷一雄</a:t>
            </a:r>
            <a:r>
              <a:rPr lang="ja-JP" altLang="ja-JP" sz="1400" dirty="0" smtClean="0"/>
              <a:t>）</a:t>
            </a:r>
            <a:endParaRPr lang="en-US" altLang="ja-JP" sz="1400" dirty="0" smtClean="0"/>
          </a:p>
          <a:p>
            <a:endParaRPr lang="en-US" altLang="ja-JP" sz="1400" dirty="0"/>
          </a:p>
          <a:p>
            <a:r>
              <a:rPr lang="ja-JP" altLang="ja-JP" sz="1400" dirty="0"/>
              <a:t>サブクール沸騰流における伝熱および流動特性について（第１報，沸騰特性）　</a:t>
            </a:r>
            <a:r>
              <a:rPr lang="ja-JP" altLang="ja-JP" sz="1400" dirty="0" smtClean="0"/>
              <a:t>（</a:t>
            </a:r>
            <a:r>
              <a:rPr lang="ja-JP" altLang="ja-JP" sz="1400" dirty="0"/>
              <a:t>共著者　日野竜太郎）</a:t>
            </a:r>
          </a:p>
          <a:p>
            <a:endParaRPr lang="ja-JP" altLang="ja-JP" sz="1400" dirty="0"/>
          </a:p>
          <a:p>
            <a:endParaRPr kumimoji="1" lang="ja-JP" altLang="en-US" sz="1400" dirty="0"/>
          </a:p>
        </p:txBody>
      </p:sp>
    </p:spTree>
    <p:extLst>
      <p:ext uri="{BB962C8B-B14F-4D97-AF65-F5344CB8AC3E}">
        <p14:creationId xmlns:p14="http://schemas.microsoft.com/office/powerpoint/2010/main" val="238530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260648"/>
            <a:ext cx="8856984" cy="6463308"/>
          </a:xfrm>
          <a:prstGeom prst="rect">
            <a:avLst/>
          </a:prstGeom>
          <a:noFill/>
        </p:spPr>
        <p:txBody>
          <a:bodyPr wrap="square" rtlCol="0">
            <a:spAutoFit/>
          </a:bodyPr>
          <a:lstStyle/>
          <a:p>
            <a:r>
              <a:rPr kumimoji="1" lang="ja-JP" altLang="en-US" dirty="0" smtClean="0"/>
              <a:t>タイトルとは違って、思い、思い出を語らせて貰います。</a:t>
            </a:r>
            <a:endParaRPr kumimoji="1" lang="en-US" altLang="ja-JP" dirty="0" smtClean="0"/>
          </a:p>
          <a:p>
            <a:endParaRPr lang="en-US" altLang="ja-JP" dirty="0"/>
          </a:p>
          <a:p>
            <a:r>
              <a:rPr kumimoji="1" lang="ja-JP" altLang="en-US" dirty="0" smtClean="0"/>
              <a:t>人生の中で、戻りたい時期は？</a:t>
            </a:r>
            <a:endParaRPr kumimoji="1" lang="en-US" altLang="ja-JP" dirty="0" smtClean="0"/>
          </a:p>
          <a:p>
            <a:r>
              <a:rPr lang="ja-JP" altLang="en-US" dirty="0"/>
              <a:t>その内</a:t>
            </a:r>
            <a:r>
              <a:rPr lang="ja-JP" altLang="en-US" dirty="0" smtClean="0"/>
              <a:t>の</a:t>
            </a:r>
            <a:r>
              <a:rPr lang="en-US" altLang="ja-JP" dirty="0" smtClean="0"/>
              <a:t>1</a:t>
            </a:r>
            <a:r>
              <a:rPr lang="ja-JP" altLang="en-US" dirty="0" smtClean="0"/>
              <a:t>つ！</a:t>
            </a:r>
            <a:endParaRPr kumimoji="1" lang="en-US" altLang="ja-JP" dirty="0" smtClean="0"/>
          </a:p>
          <a:p>
            <a:r>
              <a:rPr lang="ja-JP" altLang="en-US" dirty="0"/>
              <a:t>　</a:t>
            </a:r>
            <a:r>
              <a:rPr lang="ja-JP" altLang="en-US" dirty="0" smtClean="0"/>
              <a:t>　　修士、博士課程の植田・田中研の５年間。</a:t>
            </a:r>
            <a:endParaRPr lang="en-US" altLang="ja-JP" dirty="0" smtClean="0"/>
          </a:p>
          <a:p>
            <a:r>
              <a:rPr kumimoji="1" lang="ja-JP" altLang="en-US" dirty="0"/>
              <a:t>　</a:t>
            </a:r>
            <a:r>
              <a:rPr kumimoji="1" lang="ja-JP" altLang="en-US" dirty="0" smtClean="0"/>
              <a:t>　　全く自分に没頭できた。</a:t>
            </a:r>
            <a:endParaRPr kumimoji="1" lang="en-US" altLang="ja-JP" dirty="0" smtClean="0"/>
          </a:p>
          <a:p>
            <a:r>
              <a:rPr lang="ja-JP" altLang="en-US" dirty="0" smtClean="0"/>
              <a:t>　　　幸せな時間を過ごせて感謝。</a:t>
            </a:r>
            <a:endParaRPr lang="en-US" altLang="ja-JP" dirty="0"/>
          </a:p>
          <a:p>
            <a:endParaRPr kumimoji="1" lang="en-US" altLang="ja-JP" dirty="0" smtClean="0"/>
          </a:p>
          <a:p>
            <a:r>
              <a:rPr kumimoji="1" lang="ja-JP" altLang="en-US" dirty="0" smtClean="0"/>
              <a:t>植田先生との出会い</a:t>
            </a:r>
            <a:endParaRPr kumimoji="1" lang="en-US" altLang="ja-JP" dirty="0" smtClean="0"/>
          </a:p>
          <a:p>
            <a:r>
              <a:rPr lang="ja-JP" altLang="en-US" dirty="0" smtClean="0"/>
              <a:t>　　　修士</a:t>
            </a:r>
            <a:r>
              <a:rPr kumimoji="1" lang="ja-JP" altLang="en-US" dirty="0" smtClean="0"/>
              <a:t>入試面接会場が初めて。</a:t>
            </a:r>
            <a:endParaRPr kumimoji="1" lang="en-US" altLang="ja-JP" dirty="0" smtClean="0"/>
          </a:p>
          <a:p>
            <a:r>
              <a:rPr lang="ja-JP" altLang="en-US" dirty="0"/>
              <a:t>　</a:t>
            </a:r>
            <a:r>
              <a:rPr lang="ja-JP" altLang="en-US" dirty="0" smtClean="0"/>
              <a:t>　　当初、別の熱系研究室を志望研究室としていた。</a:t>
            </a:r>
            <a:endParaRPr lang="en-US" altLang="ja-JP" dirty="0" smtClean="0"/>
          </a:p>
          <a:p>
            <a:pPr marL="1082675" indent="-1082675"/>
            <a:r>
              <a:rPr lang="ja-JP" altLang="en-US" dirty="0"/>
              <a:t>　</a:t>
            </a:r>
            <a:r>
              <a:rPr lang="ja-JP" altLang="en-US" dirty="0" smtClean="0"/>
              <a:t>　　　　　　（なぜか、甲藤先生の伝熱概論で沸騰を勉強していながら、甲藤研究室は</a:t>
            </a:r>
            <a:r>
              <a:rPr lang="ja-JP" altLang="en-US" dirty="0"/>
              <a:t>全く念頭になかった。</a:t>
            </a:r>
            <a:r>
              <a:rPr lang="ja-JP" altLang="en-US" dirty="0" smtClean="0"/>
              <a:t>）</a:t>
            </a:r>
            <a:endParaRPr lang="en-US" altLang="ja-JP" dirty="0" smtClean="0"/>
          </a:p>
          <a:p>
            <a:r>
              <a:rPr kumimoji="1" lang="ja-JP" altLang="en-US" dirty="0" smtClean="0"/>
              <a:t>　　　面接控え室で、植田先生は沸騰やってるよ、の声が耳に。</a:t>
            </a:r>
          </a:p>
          <a:p>
            <a:r>
              <a:rPr lang="ja-JP" altLang="en-US" dirty="0"/>
              <a:t>　</a:t>
            </a:r>
            <a:r>
              <a:rPr lang="ja-JP" altLang="en-US" dirty="0" smtClean="0"/>
              <a:t>　　で、突然面接で、植田研に行きたい！と。</a:t>
            </a:r>
            <a:endParaRPr lang="en-US" altLang="ja-JP" dirty="0" smtClean="0"/>
          </a:p>
          <a:p>
            <a:r>
              <a:rPr lang="ja-JP" altLang="en-US" dirty="0"/>
              <a:t>　</a:t>
            </a:r>
            <a:r>
              <a:rPr lang="ja-JP" altLang="en-US" dirty="0" smtClean="0"/>
              <a:t>　　その時、面接の先生方が、ウヲ！と声を上げたのを鮮明に覚えている。</a:t>
            </a:r>
            <a:endParaRPr lang="en-US" altLang="ja-JP" dirty="0" smtClean="0"/>
          </a:p>
          <a:p>
            <a:endParaRPr kumimoji="1" lang="en-US" altLang="ja-JP" dirty="0"/>
          </a:p>
          <a:p>
            <a:r>
              <a:rPr lang="ja-JP" altLang="en-US" dirty="0"/>
              <a:t>　</a:t>
            </a:r>
            <a:r>
              <a:rPr lang="ja-JP" altLang="en-US" dirty="0" smtClean="0"/>
              <a:t>　　そんなことがあって、３月に卒論を持って挨拶に行っても殆ど会話が無く、</a:t>
            </a:r>
            <a:endParaRPr lang="en-US" altLang="ja-JP" dirty="0" smtClean="0"/>
          </a:p>
          <a:p>
            <a:r>
              <a:rPr lang="ja-JP" altLang="en-US" dirty="0"/>
              <a:t>　</a:t>
            </a:r>
            <a:r>
              <a:rPr lang="ja-JP" altLang="en-US" dirty="0" smtClean="0"/>
              <a:t>　　研究室に入って受業が始まっても会話が無く</a:t>
            </a:r>
            <a:r>
              <a:rPr lang="en-US" altLang="ja-JP" dirty="0" smtClean="0"/>
              <a:t>------</a:t>
            </a:r>
            <a:r>
              <a:rPr lang="ja-JP" altLang="en-US" dirty="0" err="1" smtClean="0"/>
              <a:t>。</a:t>
            </a:r>
            <a:endParaRPr lang="en-US" altLang="ja-JP" dirty="0" smtClean="0"/>
          </a:p>
          <a:p>
            <a:r>
              <a:rPr kumimoji="1" lang="ja-JP" altLang="en-US" dirty="0" smtClean="0"/>
              <a:t>　　　修論テーマも自分で決めろ！と。</a:t>
            </a:r>
            <a:endParaRPr kumimoji="1" lang="en-US" altLang="ja-JP" dirty="0" smtClean="0"/>
          </a:p>
          <a:p>
            <a:endParaRPr lang="en-US" altLang="ja-JP" dirty="0"/>
          </a:p>
          <a:p>
            <a:r>
              <a:rPr kumimoji="1" lang="ja-JP" altLang="en-US" dirty="0" smtClean="0"/>
              <a:t>　　　それで、お酒クンクン事件！</a:t>
            </a:r>
            <a:endParaRPr kumimoji="1" lang="en-US" altLang="ja-JP" dirty="0" smtClean="0"/>
          </a:p>
          <a:p>
            <a:endParaRPr kumimoji="1" lang="ja-JP" altLang="en-US" dirty="0"/>
          </a:p>
        </p:txBody>
      </p:sp>
    </p:spTree>
    <p:extLst>
      <p:ext uri="{BB962C8B-B14F-4D97-AF65-F5344CB8AC3E}">
        <p14:creationId xmlns:p14="http://schemas.microsoft.com/office/powerpoint/2010/main" val="41246101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16632"/>
            <a:ext cx="9144000" cy="5262979"/>
          </a:xfrm>
          <a:prstGeom prst="rect">
            <a:avLst/>
          </a:prstGeom>
          <a:noFill/>
        </p:spPr>
        <p:txBody>
          <a:bodyPr wrap="square" rtlCol="0">
            <a:spAutoFit/>
          </a:bodyPr>
          <a:lstStyle/>
          <a:p>
            <a:r>
              <a:rPr lang="ja-JP" altLang="ja-JP" sz="1400" dirty="0"/>
              <a:t>サブクール沸騰流における伝熱および流動特性について（第２報，流動特性</a:t>
            </a:r>
            <a:r>
              <a:rPr lang="ja-JP" altLang="ja-JP" sz="1400" dirty="0" smtClean="0"/>
              <a:t>）</a:t>
            </a:r>
            <a:r>
              <a:rPr lang="ja-JP" altLang="en-US" sz="1400" dirty="0" smtClean="0"/>
              <a:t>　</a:t>
            </a:r>
            <a:r>
              <a:rPr lang="ja-JP" altLang="ja-JP" sz="1400" dirty="0" smtClean="0"/>
              <a:t>（</a:t>
            </a:r>
            <a:r>
              <a:rPr lang="ja-JP" altLang="ja-JP" sz="1400" dirty="0"/>
              <a:t>共著者　日野竜太郎</a:t>
            </a:r>
            <a:r>
              <a:rPr lang="ja-JP" altLang="ja-JP" sz="1400" dirty="0" smtClean="0"/>
              <a:t>）</a:t>
            </a:r>
            <a:endParaRPr lang="en-US" altLang="ja-JP" sz="1400" dirty="0" smtClean="0"/>
          </a:p>
          <a:p>
            <a:endParaRPr lang="ja-JP" altLang="ja-JP" sz="1400" dirty="0"/>
          </a:p>
          <a:p>
            <a:r>
              <a:rPr lang="ja-JP" altLang="ja-JP" sz="1400" dirty="0"/>
              <a:t>日本機械学会論文集</a:t>
            </a:r>
            <a:r>
              <a:rPr lang="en-US" altLang="ja-JP" sz="1400" dirty="0"/>
              <a:t>(</a:t>
            </a:r>
            <a:r>
              <a:rPr lang="ja-JP" altLang="ja-JP" sz="1400" dirty="0"/>
              <a:t>Ｂ</a:t>
            </a:r>
            <a:r>
              <a:rPr lang="en-US" altLang="ja-JP" sz="1400" dirty="0"/>
              <a:t>)</a:t>
            </a:r>
            <a:r>
              <a:rPr lang="ja-JP" altLang="ja-JP" sz="1400" dirty="0"/>
              <a:t>　</a:t>
            </a:r>
            <a:r>
              <a:rPr lang="en-US" altLang="ja-JP" sz="1400" dirty="0"/>
              <a:t>50</a:t>
            </a:r>
            <a:r>
              <a:rPr lang="ja-JP" altLang="ja-JP" sz="1400" dirty="0"/>
              <a:t>巻</a:t>
            </a:r>
            <a:r>
              <a:rPr lang="en-US" altLang="ja-JP" sz="1400" dirty="0"/>
              <a:t>460</a:t>
            </a:r>
            <a:r>
              <a:rPr lang="ja-JP" altLang="ja-JP" sz="1400" dirty="0"/>
              <a:t>号（昭５９－</a:t>
            </a:r>
            <a:r>
              <a:rPr lang="en-US" altLang="ja-JP" sz="1400" dirty="0"/>
              <a:t>12</a:t>
            </a:r>
            <a:r>
              <a:rPr lang="ja-JP" altLang="ja-JP" sz="1400" dirty="0" smtClean="0"/>
              <a:t>）</a:t>
            </a:r>
            <a:endParaRPr lang="en-US" altLang="ja-JP" sz="1400" dirty="0" smtClean="0"/>
          </a:p>
          <a:p>
            <a:endParaRPr lang="en-US" altLang="ja-JP" sz="1400" dirty="0"/>
          </a:p>
          <a:p>
            <a:r>
              <a:rPr lang="ja-JP" altLang="ja-JP" sz="1400" dirty="0" smtClean="0"/>
              <a:t>サブクール</a:t>
            </a:r>
            <a:r>
              <a:rPr lang="ja-JP" altLang="ja-JP" sz="1400" dirty="0"/>
              <a:t>沸騰流の限界熱流束と膜沸騰</a:t>
            </a:r>
            <a:r>
              <a:rPr lang="ja-JP" altLang="ja-JP" sz="1400" dirty="0" smtClean="0"/>
              <a:t>遷移</a:t>
            </a:r>
            <a:r>
              <a:rPr lang="ja-JP" altLang="ja-JP" sz="1400" dirty="0"/>
              <a:t>　（共著者　金京根，犬丸淳</a:t>
            </a:r>
            <a:r>
              <a:rPr lang="ja-JP" altLang="ja-JP" sz="1400" dirty="0" smtClean="0"/>
              <a:t>）</a:t>
            </a:r>
            <a:r>
              <a:rPr lang="ja-JP" altLang="en-US" sz="1400" dirty="0" smtClean="0"/>
              <a:t>　</a:t>
            </a:r>
            <a:endParaRPr lang="en-US" altLang="ja-JP" sz="1400" dirty="0" smtClean="0"/>
          </a:p>
          <a:p>
            <a:endParaRPr kumimoji="1" lang="en-US" altLang="ja-JP" sz="1400" dirty="0"/>
          </a:p>
          <a:p>
            <a:r>
              <a:rPr lang="ja-JP" altLang="ja-JP" sz="1400" dirty="0"/>
              <a:t>垂直加熱管内流下液膜および低質量流量上昇流のドライアウト熱流束　</a:t>
            </a:r>
            <a:r>
              <a:rPr lang="ja-JP" altLang="ja-JP" sz="1400" dirty="0" smtClean="0"/>
              <a:t>（</a:t>
            </a:r>
            <a:r>
              <a:rPr lang="ja-JP" altLang="ja-JP" sz="1400" dirty="0"/>
              <a:t>共著者　小泉安郎，松尾輝之，御代田幸雄）</a:t>
            </a:r>
          </a:p>
          <a:p>
            <a:endParaRPr kumimoji="1" lang="en-US" altLang="ja-JP" sz="1400" dirty="0"/>
          </a:p>
          <a:p>
            <a:r>
              <a:rPr lang="ja-JP" altLang="ja-JP" sz="1400" dirty="0"/>
              <a:t>垂直円管外等温流下液膜の最小ぬれ膜流量に関する研究　</a:t>
            </a:r>
            <a:r>
              <a:rPr lang="ja-JP" altLang="ja-JP" sz="1400" dirty="0" smtClean="0"/>
              <a:t>（</a:t>
            </a:r>
            <a:r>
              <a:rPr lang="ja-JP" altLang="ja-JP" sz="1400" dirty="0"/>
              <a:t>共著者　小泉安郎，児玉裕紀，大竹浩靖，宮下徹</a:t>
            </a:r>
            <a:r>
              <a:rPr lang="ja-JP" altLang="ja-JP" sz="1400" dirty="0" smtClean="0"/>
              <a:t>）</a:t>
            </a:r>
            <a:endParaRPr lang="en-US" altLang="ja-JP" sz="1400" dirty="0" smtClean="0"/>
          </a:p>
          <a:p>
            <a:endParaRPr kumimoji="1" lang="en-US" altLang="ja-JP" sz="1400" dirty="0"/>
          </a:p>
          <a:p>
            <a:endParaRPr lang="en-US" altLang="ja-JP" sz="1400" dirty="0" smtClean="0"/>
          </a:p>
          <a:p>
            <a:endParaRPr kumimoji="1" lang="en-US" altLang="ja-JP" sz="1400" dirty="0"/>
          </a:p>
          <a:p>
            <a:r>
              <a:rPr lang="ja-JP" altLang="en-US" sz="1400" dirty="0" smtClean="0"/>
              <a:t>全て繋がっている。</a:t>
            </a:r>
            <a:endParaRPr lang="en-US" altLang="ja-JP" sz="1400" dirty="0" smtClean="0"/>
          </a:p>
          <a:p>
            <a:r>
              <a:rPr kumimoji="1" lang="ja-JP" altLang="en-US" sz="1400" dirty="0" smtClean="0"/>
              <a:t>流動沸騰系の限界熱流束</a:t>
            </a:r>
            <a:r>
              <a:rPr kumimoji="1" lang="ja-JP" altLang="en-US" sz="1400" dirty="0" smtClean="0"/>
              <a:t>を</a:t>
            </a:r>
            <a:r>
              <a:rPr lang="ja-JP" altLang="en-US" sz="1400" dirty="0"/>
              <a:t>どう</a:t>
            </a:r>
            <a:r>
              <a:rPr kumimoji="1" lang="ja-JP" altLang="en-US" sz="1400" dirty="0" smtClean="0"/>
              <a:t>物理的</a:t>
            </a:r>
            <a:r>
              <a:rPr kumimoji="1" lang="ja-JP" altLang="en-US" sz="1400" dirty="0" smtClean="0"/>
              <a:t>に理解するか。</a:t>
            </a:r>
            <a:endParaRPr kumimoji="1" lang="en-US" altLang="ja-JP" sz="1400" dirty="0" smtClean="0"/>
          </a:p>
          <a:p>
            <a:r>
              <a:rPr lang="ja-JP" altLang="en-US" sz="1400" dirty="0" smtClean="0"/>
              <a:t>そのための積み重ね。</a:t>
            </a:r>
            <a:endParaRPr lang="en-US" altLang="ja-JP" sz="1400" dirty="0" smtClean="0"/>
          </a:p>
          <a:p>
            <a:r>
              <a:rPr kumimoji="1" lang="ja-JP" altLang="en-US" sz="1400" dirty="0"/>
              <a:t>　</a:t>
            </a:r>
            <a:r>
              <a:rPr kumimoji="1" lang="ja-JP" altLang="en-US" sz="1400" dirty="0" smtClean="0"/>
              <a:t>　甲藤先生の整理法。</a:t>
            </a:r>
            <a:endParaRPr kumimoji="1" lang="en-US" altLang="ja-JP" sz="1400" dirty="0" smtClean="0"/>
          </a:p>
          <a:p>
            <a:r>
              <a:rPr lang="ja-JP" altLang="en-US" sz="1400" dirty="0"/>
              <a:t>　</a:t>
            </a:r>
            <a:r>
              <a:rPr lang="ja-JP" altLang="en-US" sz="1400" dirty="0" smtClean="0"/>
              <a:t>　確かに使えるが物理は浮き上がってこない。</a:t>
            </a:r>
            <a:endParaRPr lang="en-US" altLang="ja-JP" sz="1400" dirty="0" smtClean="0"/>
          </a:p>
          <a:p>
            <a:r>
              <a:rPr lang="ja-JP" altLang="en-US" sz="1400" dirty="0" smtClean="0"/>
              <a:t>先生の主張。</a:t>
            </a:r>
            <a:endParaRPr lang="en-US" altLang="ja-JP" sz="1400" dirty="0" smtClean="0"/>
          </a:p>
          <a:p>
            <a:r>
              <a:rPr kumimoji="1" lang="ja-JP" altLang="en-US" sz="1400" dirty="0"/>
              <a:t>　</a:t>
            </a:r>
            <a:r>
              <a:rPr kumimoji="1" lang="ja-JP" altLang="en-US" sz="1400" dirty="0" smtClean="0"/>
              <a:t>　プール沸騰であれ、流動沸騰であれ、現象を決めているのは全くローカルな話。違いは無い。</a:t>
            </a:r>
            <a:endParaRPr kumimoji="1" lang="en-US" altLang="ja-JP" sz="1400" dirty="0" smtClean="0"/>
          </a:p>
          <a:p>
            <a:r>
              <a:rPr lang="ja-JP" altLang="en-US" sz="1400" dirty="0" smtClean="0"/>
              <a:t>当方全く</a:t>
            </a:r>
            <a:r>
              <a:rPr lang="ja-JP" altLang="en-US" sz="1400" dirty="0"/>
              <a:t>同感</a:t>
            </a:r>
            <a:r>
              <a:rPr lang="ja-JP" altLang="en-US" sz="1400" dirty="0" smtClean="0"/>
              <a:t>。</a:t>
            </a:r>
            <a:endParaRPr lang="en-US" altLang="ja-JP" sz="1400" dirty="0" smtClean="0"/>
          </a:p>
          <a:p>
            <a:endParaRPr kumimoji="1" lang="en-US" altLang="ja-JP" sz="1400" dirty="0"/>
          </a:p>
          <a:p>
            <a:r>
              <a:rPr lang="ja-JP" altLang="en-US" sz="1400" dirty="0"/>
              <a:t>壁面に</a:t>
            </a:r>
            <a:r>
              <a:rPr lang="ja-JP" altLang="en-US" sz="1400" dirty="0" smtClean="0"/>
              <a:t>おける液の挙動が現象を決める。</a:t>
            </a:r>
            <a:endParaRPr lang="en-US" altLang="ja-JP" sz="1400" dirty="0" smtClean="0"/>
          </a:p>
          <a:p>
            <a:r>
              <a:rPr kumimoji="1" lang="ja-JP" altLang="en-US" sz="1400" dirty="0"/>
              <a:t>これを残したい</a:t>
            </a:r>
            <a:r>
              <a:rPr kumimoji="1" lang="ja-JP" altLang="en-US" sz="1400" dirty="0" smtClean="0"/>
              <a:t>！</a:t>
            </a:r>
            <a:endParaRPr kumimoji="1" lang="en-US" altLang="ja-JP" sz="1400" dirty="0" smtClean="0"/>
          </a:p>
          <a:p>
            <a:r>
              <a:rPr lang="ja-JP" altLang="en-US" sz="1400" dirty="0" smtClean="0"/>
              <a:t>残念ながら、</a:t>
            </a:r>
            <a:r>
              <a:rPr lang="ja-JP" altLang="en-US" sz="1400" dirty="0"/>
              <a:t>今の研究の</a:t>
            </a:r>
            <a:r>
              <a:rPr lang="ja-JP" altLang="en-US" sz="1400" dirty="0" smtClean="0"/>
              <a:t>流れは、何が本質かを見ようとする雰囲気が</a:t>
            </a:r>
            <a:r>
              <a:rPr lang="ja-JP" altLang="en-US" sz="1400" dirty="0"/>
              <a:t>無い！</a:t>
            </a:r>
            <a:endParaRPr kumimoji="1" lang="ja-JP" altLang="en-US" sz="1400" dirty="0"/>
          </a:p>
        </p:txBody>
      </p:sp>
    </p:spTree>
    <p:extLst>
      <p:ext uri="{BB962C8B-B14F-4D97-AF65-F5344CB8AC3E}">
        <p14:creationId xmlns:p14="http://schemas.microsoft.com/office/powerpoint/2010/main" val="944400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１"/>
          <p:cNvPicPr>
            <a:picLocks noChangeAspect="1" noChangeArrowheads="1"/>
          </p:cNvPicPr>
          <p:nvPr/>
        </p:nvPicPr>
        <p:blipFill>
          <a:blip r:embed="rId2"/>
          <a:srcRect/>
          <a:stretch>
            <a:fillRect/>
          </a:stretch>
        </p:blipFill>
        <p:spPr bwMode="auto">
          <a:xfrm>
            <a:off x="0" y="0"/>
            <a:ext cx="4000496" cy="3815145"/>
          </a:xfrm>
          <a:prstGeom prst="rect">
            <a:avLst/>
          </a:prstGeom>
          <a:noFill/>
          <a:ln w="9525">
            <a:noFill/>
            <a:miter lim="800000"/>
            <a:headEnd/>
            <a:tailEnd/>
          </a:ln>
        </p:spPr>
      </p:pic>
      <p:pic>
        <p:nvPicPr>
          <p:cNvPr id="50179" name="Picture 3" descr="２"/>
          <p:cNvPicPr>
            <a:picLocks noChangeAspect="1" noChangeArrowheads="1"/>
          </p:cNvPicPr>
          <p:nvPr/>
        </p:nvPicPr>
        <p:blipFill>
          <a:blip r:embed="rId3"/>
          <a:srcRect/>
          <a:stretch>
            <a:fillRect/>
          </a:stretch>
        </p:blipFill>
        <p:spPr bwMode="auto">
          <a:xfrm>
            <a:off x="4214810" y="0"/>
            <a:ext cx="4002544" cy="3786190"/>
          </a:xfrm>
          <a:prstGeom prst="rect">
            <a:avLst/>
          </a:prstGeom>
          <a:noFill/>
          <a:ln w="9525">
            <a:noFill/>
            <a:miter lim="800000"/>
            <a:headEnd/>
            <a:tailEnd/>
          </a:ln>
        </p:spPr>
      </p:pic>
      <p:sp>
        <p:nvSpPr>
          <p:cNvPr id="5" name="正方形/長方形 4"/>
          <p:cNvSpPr/>
          <p:nvPr/>
        </p:nvSpPr>
        <p:spPr>
          <a:xfrm>
            <a:off x="571472" y="4286256"/>
            <a:ext cx="6042360" cy="2031325"/>
          </a:xfrm>
          <a:prstGeom prst="rect">
            <a:avLst/>
          </a:prstGeom>
        </p:spPr>
        <p:txBody>
          <a:bodyPr wrap="none">
            <a:spAutoFit/>
          </a:bodyPr>
          <a:lstStyle/>
          <a:p>
            <a:endParaRPr lang="en-US" dirty="0" smtClean="0"/>
          </a:p>
          <a:p>
            <a:r>
              <a:rPr lang="en-US" altLang="ja-JP" dirty="0" smtClean="0"/>
              <a:t>R113</a:t>
            </a:r>
            <a:endParaRPr lang="en-US" dirty="0" smtClean="0"/>
          </a:p>
          <a:p>
            <a:endParaRPr lang="en-US" dirty="0" smtClean="0"/>
          </a:p>
          <a:p>
            <a:r>
              <a:rPr lang="en-US" dirty="0" smtClean="0"/>
              <a:t>Re</a:t>
            </a:r>
            <a:r>
              <a:rPr lang="en-US" baseline="-25000" dirty="0" smtClean="0"/>
              <a:t>f</a:t>
            </a:r>
            <a:r>
              <a:rPr lang="en-US" dirty="0" smtClean="0"/>
              <a:t> = 2.81, 2.3</a:t>
            </a:r>
            <a:r>
              <a:rPr lang="en-US" dirty="0" smtClean="0">
                <a:sym typeface="Symbol"/>
              </a:rPr>
              <a:t></a:t>
            </a:r>
            <a:r>
              <a:rPr lang="en-US" dirty="0" smtClean="0"/>
              <a:t>10</a:t>
            </a:r>
            <a:r>
              <a:rPr lang="en-US" baseline="30000" dirty="0" smtClean="0"/>
              <a:t>-2</a:t>
            </a:r>
            <a:r>
              <a:rPr lang="en-US" dirty="0" smtClean="0"/>
              <a:t>  , Mean film Thickness = 10</a:t>
            </a:r>
            <a:r>
              <a:rPr lang="en-US" baseline="30000" dirty="0" smtClean="0"/>
              <a:t>-2</a:t>
            </a:r>
            <a:r>
              <a:rPr lang="en-US" dirty="0" smtClean="0"/>
              <a:t> mm </a:t>
            </a:r>
            <a:r>
              <a:rPr lang="ja-JP" altLang="en-US" dirty="0" smtClean="0"/>
              <a:t>オーダー</a:t>
            </a:r>
          </a:p>
          <a:p>
            <a:endParaRPr lang="ja-JP" altLang="en-US" dirty="0" smtClean="0"/>
          </a:p>
          <a:p>
            <a:endParaRPr lang="ja-JP" altLang="en-US" dirty="0" smtClean="0"/>
          </a:p>
          <a:p>
            <a:endParaRPr lang="ja-JP" altLang="en-US" dirty="0"/>
          </a:p>
        </p:txBody>
      </p:sp>
    </p:spTree>
    <p:extLst>
      <p:ext uri="{BB962C8B-B14F-4D97-AF65-F5344CB8AC3E}">
        <p14:creationId xmlns:p14="http://schemas.microsoft.com/office/powerpoint/2010/main" val="1939220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946" y="620688"/>
            <a:ext cx="4572000" cy="3139321"/>
          </a:xfrm>
          <a:prstGeom prst="rect">
            <a:avLst/>
          </a:prstGeom>
          <a:noFill/>
        </p:spPr>
        <p:txBody>
          <a:bodyPr wrap="square" rtlCol="0">
            <a:spAutoFit/>
          </a:bodyPr>
          <a:lstStyle/>
          <a:p>
            <a:r>
              <a:rPr lang="ja-JP" altLang="ja-JP" b="1" dirty="0" smtClean="0"/>
              <a:t>ドライパッチ</a:t>
            </a:r>
            <a:r>
              <a:rPr lang="ja-JP" altLang="ja-JP" b="1" dirty="0"/>
              <a:t>上端の液接触角</a:t>
            </a:r>
            <a:r>
              <a:rPr lang="ja-JP" altLang="ja-JP" dirty="0"/>
              <a:t>　　</a:t>
            </a:r>
            <a:endParaRPr lang="en-US" altLang="ja-JP" dirty="0" smtClean="0"/>
          </a:p>
          <a:p>
            <a:endParaRPr lang="en-US" altLang="ja-JP" dirty="0"/>
          </a:p>
          <a:p>
            <a:r>
              <a:rPr lang="ja-JP" altLang="ja-JP" dirty="0" smtClean="0"/>
              <a:t>液</a:t>
            </a:r>
            <a:r>
              <a:rPr lang="ja-JP" altLang="ja-JP" dirty="0"/>
              <a:t>膜の最も厚い状態</a:t>
            </a:r>
            <a:r>
              <a:rPr lang="en-US" altLang="ja-JP" dirty="0"/>
              <a:t>(a)</a:t>
            </a:r>
            <a:r>
              <a:rPr lang="ja-JP" altLang="ja-JP" dirty="0"/>
              <a:t>と、最も薄い状態</a:t>
            </a:r>
            <a:r>
              <a:rPr lang="en-US" altLang="ja-JP" dirty="0"/>
              <a:t>(b)</a:t>
            </a:r>
            <a:r>
              <a:rPr lang="ja-JP" altLang="ja-JP" dirty="0"/>
              <a:t>間で周期的に状態は</a:t>
            </a:r>
            <a:r>
              <a:rPr lang="ja-JP" altLang="ja-JP" dirty="0" smtClean="0"/>
              <a:t>変化</a:t>
            </a:r>
            <a:endParaRPr lang="en-US" altLang="ja-JP" dirty="0" smtClean="0"/>
          </a:p>
          <a:p>
            <a:endParaRPr lang="en-US" altLang="ja-JP" dirty="0"/>
          </a:p>
          <a:p>
            <a:r>
              <a:rPr lang="ja-JP" altLang="ja-JP" dirty="0" smtClean="0"/>
              <a:t>液</a:t>
            </a:r>
            <a:r>
              <a:rPr lang="ja-JP" altLang="ja-JP" dirty="0"/>
              <a:t>膜よどみ点の下方への移動開始、すなわちドライパッチの液膜によるリウエットは常に</a:t>
            </a:r>
            <a:r>
              <a:rPr lang="en-US" altLang="ja-JP" dirty="0"/>
              <a:t>(a)</a:t>
            </a:r>
            <a:r>
              <a:rPr lang="ja-JP" altLang="ja-JP" dirty="0"/>
              <a:t>の状態</a:t>
            </a:r>
            <a:r>
              <a:rPr lang="ja-JP" altLang="ja-JP" dirty="0" smtClean="0"/>
              <a:t>から</a:t>
            </a:r>
            <a:r>
              <a:rPr lang="ja-JP" altLang="en-US" dirty="0" smtClean="0"/>
              <a:t>発生</a:t>
            </a:r>
            <a:endParaRPr lang="en-US" altLang="ja-JP" dirty="0" smtClean="0"/>
          </a:p>
          <a:p>
            <a:endParaRPr lang="en-US" altLang="ja-JP" dirty="0"/>
          </a:p>
          <a:p>
            <a:endParaRPr lang="ja-JP" altLang="ja-JP" dirty="0"/>
          </a:p>
          <a:p>
            <a:r>
              <a:rPr lang="ja-JP" altLang="ja-JP" dirty="0"/>
              <a:t>　</a:t>
            </a:r>
            <a:endParaRPr kumimoji="1" lang="ja-JP" altLang="en-US" dirty="0"/>
          </a:p>
        </p:txBody>
      </p:sp>
      <p:grpSp>
        <p:nvGrpSpPr>
          <p:cNvPr id="5" name="グループ化 4"/>
          <p:cNvGrpSpPr/>
          <p:nvPr/>
        </p:nvGrpSpPr>
        <p:grpSpPr>
          <a:xfrm>
            <a:off x="4788024" y="884237"/>
            <a:ext cx="4355976" cy="4610929"/>
            <a:chOff x="4788024" y="884237"/>
            <a:chExt cx="4355976" cy="4610929"/>
          </a:xfrm>
        </p:grpSpPr>
        <p:grpSp>
          <p:nvGrpSpPr>
            <p:cNvPr id="3" name="グループ化 2"/>
            <p:cNvGrpSpPr/>
            <p:nvPr/>
          </p:nvGrpSpPr>
          <p:grpSpPr>
            <a:xfrm>
              <a:off x="5004048" y="884237"/>
              <a:ext cx="3921596" cy="3644051"/>
              <a:chOff x="5940152" y="884238"/>
              <a:chExt cx="2985492" cy="2667000"/>
            </a:xfrm>
          </p:grpSpPr>
          <p:pic>
            <p:nvPicPr>
              <p:cNvPr id="18434"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5940152" y="884238"/>
                <a:ext cx="1422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3">
                <a:lum bright="10000" contrast="48000"/>
                <a:extLst>
                  <a:ext uri="{28A0092B-C50C-407E-A947-70E740481C1C}">
                    <a14:useLocalDpi xmlns:a14="http://schemas.microsoft.com/office/drawing/2010/main" val="0"/>
                  </a:ext>
                </a:extLst>
              </a:blip>
              <a:srcRect/>
              <a:stretch>
                <a:fillRect/>
              </a:stretch>
            </p:blipFill>
            <p:spPr bwMode="auto">
              <a:xfrm>
                <a:off x="7668344" y="884238"/>
                <a:ext cx="12573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テキスト ボックス 3"/>
            <p:cNvSpPr txBox="1"/>
            <p:nvPr/>
          </p:nvSpPr>
          <p:spPr>
            <a:xfrm>
              <a:off x="4788024" y="4941168"/>
              <a:ext cx="4355976" cy="553998"/>
            </a:xfrm>
            <a:prstGeom prst="rect">
              <a:avLst/>
            </a:prstGeom>
            <a:noFill/>
          </p:spPr>
          <p:txBody>
            <a:bodyPr wrap="square" lIns="0" tIns="0" rIns="0" bIns="0" rtlCol="0">
              <a:spAutoFit/>
            </a:bodyPr>
            <a:lstStyle/>
            <a:p>
              <a:r>
                <a:rPr lang="en-US" altLang="ja-JP" dirty="0" smtClean="0"/>
                <a:t>(</a:t>
              </a:r>
              <a:r>
                <a:rPr lang="en-US" altLang="ja-JP" dirty="0"/>
                <a:t>a) Maximum Contact  </a:t>
              </a:r>
              <a:r>
                <a:rPr lang="en-US" altLang="ja-JP" dirty="0" smtClean="0"/>
                <a:t> </a:t>
              </a:r>
              <a:r>
                <a:rPr lang="ja-JP" altLang="ja-JP" dirty="0"/>
                <a:t>　</a:t>
              </a:r>
              <a:r>
                <a:rPr lang="en-US" altLang="ja-JP" dirty="0"/>
                <a:t>(b) </a:t>
              </a:r>
              <a:r>
                <a:rPr lang="en-US" altLang="ja-JP" dirty="0" smtClean="0"/>
                <a:t>Minimum Contact</a:t>
              </a:r>
            </a:p>
            <a:p>
              <a:r>
                <a:rPr lang="en-US" altLang="ja-JP" dirty="0" smtClean="0"/>
                <a:t>     Angle </a:t>
              </a:r>
              <a:r>
                <a:rPr lang="en-US" altLang="ja-JP" dirty="0"/>
                <a:t>State  </a:t>
              </a:r>
              <a:r>
                <a:rPr lang="en-US" altLang="ja-JP" dirty="0" smtClean="0"/>
                <a:t>                 </a:t>
              </a:r>
              <a:r>
                <a:rPr lang="ja-JP" altLang="ja-JP" dirty="0"/>
                <a:t>　</a:t>
              </a:r>
              <a:r>
                <a:rPr lang="en-US" altLang="ja-JP" dirty="0"/>
                <a:t>   Angle State</a:t>
              </a:r>
              <a:endParaRPr kumimoji="1" lang="ja-JP" altLang="en-US" dirty="0"/>
            </a:p>
          </p:txBody>
        </p:sp>
      </p:grpSp>
    </p:spTree>
    <p:extLst>
      <p:ext uri="{BB962C8B-B14F-4D97-AF65-F5344CB8AC3E}">
        <p14:creationId xmlns:p14="http://schemas.microsoft.com/office/powerpoint/2010/main" val="1364773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14290"/>
            <a:ext cx="8929718" cy="2031325"/>
          </a:xfrm>
          <a:prstGeom prst="rect">
            <a:avLst/>
          </a:prstGeom>
          <a:noFill/>
        </p:spPr>
        <p:txBody>
          <a:bodyPr wrap="square" rtlCol="0">
            <a:spAutoFit/>
          </a:bodyPr>
          <a:lstStyle/>
          <a:p>
            <a:r>
              <a:rPr kumimoji="1" lang="ja-JP" altLang="en-US" b="1" dirty="0" smtClean="0"/>
              <a:t>ドライアウト熱流束（限界熱流束）について</a:t>
            </a:r>
            <a:endParaRPr kumimoji="1" lang="en-US" altLang="ja-JP" b="1" dirty="0" smtClean="0"/>
          </a:p>
          <a:p>
            <a:endParaRPr lang="en-US" altLang="ja-JP" dirty="0" smtClean="0"/>
          </a:p>
          <a:p>
            <a:r>
              <a:rPr kumimoji="1" lang="ja-JP" altLang="en-US" dirty="0" smtClean="0"/>
              <a:t>　低クオリティー、また、サブクール領域を除いて、ドライアウト</a:t>
            </a:r>
            <a:r>
              <a:rPr lang="ja-JP" altLang="en-US" dirty="0" smtClean="0"/>
              <a:t>（限界熱流束状態）は環状流状態</a:t>
            </a:r>
            <a:endParaRPr lang="en-US" altLang="ja-JP" dirty="0" smtClean="0"/>
          </a:p>
          <a:p>
            <a:endParaRPr kumimoji="1" lang="en-US" altLang="ja-JP" dirty="0" smtClean="0"/>
          </a:p>
          <a:p>
            <a:r>
              <a:rPr lang="ja-JP" altLang="en-US" dirty="0" smtClean="0"/>
              <a:t>　</a:t>
            </a:r>
            <a:r>
              <a:rPr lang="ja-JP" altLang="en-US" b="1" dirty="0" smtClean="0">
                <a:solidFill>
                  <a:srgbClr val="FF0000"/>
                </a:solidFill>
              </a:rPr>
              <a:t>液膜流の考え方の導入</a:t>
            </a:r>
            <a:endParaRPr lang="en-US" altLang="ja-JP" b="1" dirty="0" smtClean="0">
              <a:solidFill>
                <a:srgbClr val="FF0000"/>
              </a:solidFill>
            </a:endParaRPr>
          </a:p>
          <a:p>
            <a:endParaRPr kumimoji="1" lang="en-US" altLang="ja-JP" dirty="0" smtClean="0"/>
          </a:p>
        </p:txBody>
      </p:sp>
      <p:grpSp>
        <p:nvGrpSpPr>
          <p:cNvPr id="3" name="Group 201"/>
          <p:cNvGrpSpPr>
            <a:grpSpLocks/>
          </p:cNvGrpSpPr>
          <p:nvPr/>
        </p:nvGrpSpPr>
        <p:grpSpPr bwMode="auto">
          <a:xfrm>
            <a:off x="500034" y="2071654"/>
            <a:ext cx="7072362" cy="4786346"/>
            <a:chOff x="584" y="432"/>
            <a:chExt cx="4849" cy="3588"/>
          </a:xfrm>
        </p:grpSpPr>
        <p:grpSp>
          <p:nvGrpSpPr>
            <p:cNvPr id="4" name="Group 167"/>
            <p:cNvGrpSpPr>
              <a:grpSpLocks/>
            </p:cNvGrpSpPr>
            <p:nvPr/>
          </p:nvGrpSpPr>
          <p:grpSpPr bwMode="auto">
            <a:xfrm>
              <a:off x="1004" y="621"/>
              <a:ext cx="373" cy="1580"/>
              <a:chOff x="1338" y="621"/>
              <a:chExt cx="373" cy="1580"/>
            </a:xfrm>
          </p:grpSpPr>
          <p:sp>
            <p:nvSpPr>
              <p:cNvPr id="161" name="Line 17"/>
              <p:cNvSpPr>
                <a:spLocks noChangeAspect="1" noChangeShapeType="1"/>
              </p:cNvSpPr>
              <p:nvPr/>
            </p:nvSpPr>
            <p:spPr bwMode="auto">
              <a:xfrm>
                <a:off x="1633" y="753"/>
                <a:ext cx="2" cy="1295"/>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62" name="Line 24"/>
              <p:cNvSpPr>
                <a:spLocks noChangeAspect="1" noChangeShapeType="1"/>
              </p:cNvSpPr>
              <p:nvPr/>
            </p:nvSpPr>
            <p:spPr bwMode="auto">
              <a:xfrm rot="-5100000">
                <a:off x="1582" y="753"/>
                <a:ext cx="49"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63" name="Line 25"/>
              <p:cNvSpPr>
                <a:spLocks noChangeAspect="1" noChangeShapeType="1"/>
              </p:cNvSpPr>
              <p:nvPr/>
            </p:nvSpPr>
            <p:spPr bwMode="auto">
              <a:xfrm rot="-5100000">
                <a:off x="1581" y="839"/>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64" name="Line 26"/>
              <p:cNvSpPr>
                <a:spLocks noChangeAspect="1" noChangeShapeType="1"/>
              </p:cNvSpPr>
              <p:nvPr/>
            </p:nvSpPr>
            <p:spPr bwMode="auto">
              <a:xfrm rot="-5100000">
                <a:off x="1581" y="926"/>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65" name="Line 27"/>
              <p:cNvSpPr>
                <a:spLocks noChangeAspect="1" noChangeShapeType="1"/>
              </p:cNvSpPr>
              <p:nvPr/>
            </p:nvSpPr>
            <p:spPr bwMode="auto">
              <a:xfrm rot="-5100000">
                <a:off x="1582" y="1012"/>
                <a:ext cx="50"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66" name="Line 28"/>
              <p:cNvSpPr>
                <a:spLocks noChangeAspect="1" noChangeShapeType="1"/>
              </p:cNvSpPr>
              <p:nvPr/>
            </p:nvSpPr>
            <p:spPr bwMode="auto">
              <a:xfrm rot="-5100000">
                <a:off x="1581" y="1099"/>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67" name="Line 29"/>
              <p:cNvSpPr>
                <a:spLocks noChangeAspect="1" noChangeShapeType="1"/>
              </p:cNvSpPr>
              <p:nvPr/>
            </p:nvSpPr>
            <p:spPr bwMode="auto">
              <a:xfrm rot="-5100000">
                <a:off x="1582" y="1185"/>
                <a:ext cx="49"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68" name="Line 30"/>
              <p:cNvSpPr>
                <a:spLocks noChangeAspect="1" noChangeShapeType="1"/>
              </p:cNvSpPr>
              <p:nvPr/>
            </p:nvSpPr>
            <p:spPr bwMode="auto">
              <a:xfrm rot="-5100000">
                <a:off x="1581" y="1271"/>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69" name="Line 31"/>
              <p:cNvSpPr>
                <a:spLocks noChangeAspect="1" noChangeShapeType="1"/>
              </p:cNvSpPr>
              <p:nvPr/>
            </p:nvSpPr>
            <p:spPr bwMode="auto">
              <a:xfrm rot="-5100000">
                <a:off x="1581" y="1358"/>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70" name="Line 32"/>
              <p:cNvSpPr>
                <a:spLocks noChangeAspect="1" noChangeShapeType="1"/>
              </p:cNvSpPr>
              <p:nvPr/>
            </p:nvSpPr>
            <p:spPr bwMode="auto">
              <a:xfrm rot="-5100000">
                <a:off x="1582" y="1444"/>
                <a:ext cx="49"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71" name="Line 33"/>
              <p:cNvSpPr>
                <a:spLocks noChangeAspect="1" noChangeShapeType="1"/>
              </p:cNvSpPr>
              <p:nvPr/>
            </p:nvSpPr>
            <p:spPr bwMode="auto">
              <a:xfrm rot="-5100000">
                <a:off x="1581" y="1530"/>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72" name="Line 34"/>
              <p:cNvSpPr>
                <a:spLocks noChangeAspect="1" noChangeShapeType="1"/>
              </p:cNvSpPr>
              <p:nvPr/>
            </p:nvSpPr>
            <p:spPr bwMode="auto">
              <a:xfrm rot="-5100000">
                <a:off x="1582" y="1616"/>
                <a:ext cx="50"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73" name="Line 35"/>
              <p:cNvSpPr>
                <a:spLocks noChangeAspect="1" noChangeShapeType="1"/>
              </p:cNvSpPr>
              <p:nvPr/>
            </p:nvSpPr>
            <p:spPr bwMode="auto">
              <a:xfrm rot="-5100000">
                <a:off x="1581" y="1703"/>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74" name="Line 36"/>
              <p:cNvSpPr>
                <a:spLocks noChangeAspect="1" noChangeShapeType="1"/>
              </p:cNvSpPr>
              <p:nvPr/>
            </p:nvSpPr>
            <p:spPr bwMode="auto">
              <a:xfrm rot="-5100000">
                <a:off x="1581" y="1790"/>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75" name="Line 37"/>
              <p:cNvSpPr>
                <a:spLocks noChangeAspect="1" noChangeShapeType="1"/>
              </p:cNvSpPr>
              <p:nvPr/>
            </p:nvSpPr>
            <p:spPr bwMode="auto">
              <a:xfrm rot="-5100000">
                <a:off x="1582" y="1876"/>
                <a:ext cx="49"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76" name="Line 38"/>
              <p:cNvSpPr>
                <a:spLocks noChangeAspect="1" noChangeShapeType="1"/>
              </p:cNvSpPr>
              <p:nvPr/>
            </p:nvSpPr>
            <p:spPr bwMode="auto">
              <a:xfrm rot="-5100000">
                <a:off x="1581" y="1962"/>
                <a:ext cx="51" cy="50"/>
              </a:xfrm>
              <a:prstGeom prst="line">
                <a:avLst/>
              </a:prstGeom>
              <a:noFill/>
              <a:ln w="15875">
                <a:solidFill>
                  <a:srgbClr val="000000"/>
                </a:solidFill>
                <a:round/>
                <a:headEnd/>
                <a:tailEnd/>
              </a:ln>
            </p:spPr>
            <p:txBody>
              <a:bodyPr wrap="none" lIns="74295" tIns="8890" rIns="74295" bIns="8890">
                <a:spAutoFit/>
              </a:bodyPr>
              <a:lstStyle/>
              <a:p>
                <a:endParaRPr lang="ja-JP" altLang="en-US"/>
              </a:p>
            </p:txBody>
          </p:sp>
          <p:sp>
            <p:nvSpPr>
              <p:cNvPr id="177" name="Oval 126"/>
              <p:cNvSpPr>
                <a:spLocks noChangeAspect="1" noChangeArrowheads="1"/>
              </p:cNvSpPr>
              <p:nvPr/>
            </p:nvSpPr>
            <p:spPr bwMode="auto">
              <a:xfrm>
                <a:off x="1632" y="1378"/>
                <a:ext cx="64" cy="66"/>
              </a:xfrm>
              <a:prstGeom prst="ellipse">
                <a:avLst/>
              </a:prstGeom>
              <a:solidFill>
                <a:srgbClr val="FFFFFF"/>
              </a:solidFill>
              <a:ln w="15875">
                <a:solidFill>
                  <a:srgbClr val="000000"/>
                </a:solidFill>
                <a:round/>
                <a:headEnd/>
                <a:tailEnd/>
              </a:ln>
            </p:spPr>
            <p:txBody>
              <a:bodyPr wrap="none" lIns="74295" tIns="8890" rIns="74295" bIns="8890">
                <a:spAutoFit/>
              </a:bodyPr>
              <a:lstStyle/>
              <a:p>
                <a:endParaRPr lang="ja-JP" altLang="en-US"/>
              </a:p>
            </p:txBody>
          </p:sp>
          <p:sp>
            <p:nvSpPr>
              <p:cNvPr id="178" name="Freeform 143"/>
              <p:cNvSpPr>
                <a:spLocks noChangeAspect="1"/>
              </p:cNvSpPr>
              <p:nvPr/>
            </p:nvSpPr>
            <p:spPr bwMode="auto">
              <a:xfrm>
                <a:off x="1671" y="753"/>
                <a:ext cx="40" cy="1295"/>
              </a:xfrm>
              <a:custGeom>
                <a:avLst/>
                <a:gdLst>
                  <a:gd name="T0" fmla="*/ 7 w 68"/>
                  <a:gd name="T1" fmla="*/ 0 h 2161"/>
                  <a:gd name="T2" fmla="*/ 1 w 68"/>
                  <a:gd name="T3" fmla="*/ 31 h 2161"/>
                  <a:gd name="T4" fmla="*/ 13 w 68"/>
                  <a:gd name="T5" fmla="*/ 62 h 2161"/>
                  <a:gd name="T6" fmla="*/ 5 w 68"/>
                  <a:gd name="T7" fmla="*/ 86 h 2161"/>
                  <a:gd name="T8" fmla="*/ 11 w 68"/>
                  <a:gd name="T9" fmla="*/ 111 h 2161"/>
                  <a:gd name="T10" fmla="*/ 5 w 68"/>
                  <a:gd name="T11" fmla="*/ 134 h 2161"/>
                  <a:gd name="T12" fmla="*/ 6 w 68"/>
                  <a:gd name="T13" fmla="*/ 178 h 2161"/>
                  <a:gd name="T14" fmla="*/ 3 w 68"/>
                  <a:gd name="T15" fmla="*/ 197 h 2161"/>
                  <a:gd name="T16" fmla="*/ 12 w 68"/>
                  <a:gd name="T17" fmla="*/ 225 h 2161"/>
                  <a:gd name="T18" fmla="*/ 5 w 68"/>
                  <a:gd name="T19" fmla="*/ 247 h 2161"/>
                  <a:gd name="T20" fmla="*/ 3 w 68"/>
                  <a:gd name="T21" fmla="*/ 266 h 2161"/>
                  <a:gd name="T22" fmla="*/ 6 w 68"/>
                  <a:gd name="T23" fmla="*/ 279 h 2161"/>
                  <a:gd name="T24" fmla="*/ 3 w 68"/>
                  <a:gd name="T25" fmla="*/ 310 h 2161"/>
                  <a:gd name="T26" fmla="*/ 7 w 68"/>
                  <a:gd name="T27" fmla="*/ 333 h 2161"/>
                  <a:gd name="T28" fmla="*/ 1 w 68"/>
                  <a:gd name="T29" fmla="*/ 379 h 2161"/>
                  <a:gd name="T30" fmla="*/ 11 w 68"/>
                  <a:gd name="T31" fmla="*/ 403 h 2161"/>
                  <a:gd name="T32" fmla="*/ 4 w 68"/>
                  <a:gd name="T33" fmla="*/ 434 h 2161"/>
                  <a:gd name="T34" fmla="*/ 9 w 68"/>
                  <a:gd name="T35" fmla="*/ 465 h 216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2161"/>
                  <a:gd name="T56" fmla="*/ 68 w 68"/>
                  <a:gd name="T57" fmla="*/ 2161 h 216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2161">
                    <a:moveTo>
                      <a:pt x="35" y="0"/>
                    </a:moveTo>
                    <a:cubicBezTo>
                      <a:pt x="17" y="48"/>
                      <a:pt x="0" y="96"/>
                      <a:pt x="5" y="144"/>
                    </a:cubicBezTo>
                    <a:cubicBezTo>
                      <a:pt x="10" y="192"/>
                      <a:pt x="62" y="245"/>
                      <a:pt x="65" y="288"/>
                    </a:cubicBezTo>
                    <a:cubicBezTo>
                      <a:pt x="68" y="331"/>
                      <a:pt x="27" y="362"/>
                      <a:pt x="25" y="400"/>
                    </a:cubicBezTo>
                    <a:cubicBezTo>
                      <a:pt x="23" y="438"/>
                      <a:pt x="55" y="479"/>
                      <a:pt x="55" y="516"/>
                    </a:cubicBezTo>
                    <a:cubicBezTo>
                      <a:pt x="55" y="553"/>
                      <a:pt x="29" y="568"/>
                      <a:pt x="25" y="620"/>
                    </a:cubicBezTo>
                    <a:cubicBezTo>
                      <a:pt x="21" y="672"/>
                      <a:pt x="33" y="779"/>
                      <a:pt x="31" y="828"/>
                    </a:cubicBezTo>
                    <a:cubicBezTo>
                      <a:pt x="29" y="877"/>
                      <a:pt x="8" y="880"/>
                      <a:pt x="13" y="916"/>
                    </a:cubicBezTo>
                    <a:cubicBezTo>
                      <a:pt x="18" y="952"/>
                      <a:pt x="59" y="1005"/>
                      <a:pt x="61" y="1044"/>
                    </a:cubicBezTo>
                    <a:cubicBezTo>
                      <a:pt x="63" y="1083"/>
                      <a:pt x="33" y="1120"/>
                      <a:pt x="25" y="1152"/>
                    </a:cubicBezTo>
                    <a:cubicBezTo>
                      <a:pt x="17" y="1184"/>
                      <a:pt x="12" y="1212"/>
                      <a:pt x="13" y="1236"/>
                    </a:cubicBezTo>
                    <a:cubicBezTo>
                      <a:pt x="14" y="1260"/>
                      <a:pt x="31" y="1262"/>
                      <a:pt x="31" y="1296"/>
                    </a:cubicBezTo>
                    <a:cubicBezTo>
                      <a:pt x="31" y="1330"/>
                      <a:pt x="12" y="1399"/>
                      <a:pt x="13" y="1441"/>
                    </a:cubicBezTo>
                    <a:cubicBezTo>
                      <a:pt x="14" y="1483"/>
                      <a:pt x="36" y="1494"/>
                      <a:pt x="35" y="1548"/>
                    </a:cubicBezTo>
                    <a:cubicBezTo>
                      <a:pt x="34" y="1602"/>
                      <a:pt x="2" y="1710"/>
                      <a:pt x="5" y="1764"/>
                    </a:cubicBezTo>
                    <a:cubicBezTo>
                      <a:pt x="8" y="1818"/>
                      <a:pt x="53" y="1830"/>
                      <a:pt x="55" y="1872"/>
                    </a:cubicBezTo>
                    <a:cubicBezTo>
                      <a:pt x="57" y="1914"/>
                      <a:pt x="19" y="1968"/>
                      <a:pt x="17" y="2016"/>
                    </a:cubicBezTo>
                    <a:cubicBezTo>
                      <a:pt x="15" y="2064"/>
                      <a:pt x="29" y="2112"/>
                      <a:pt x="43" y="2161"/>
                    </a:cubicBezTo>
                  </a:path>
                </a:pathLst>
              </a:custGeom>
              <a:noFill/>
              <a:ln w="15875">
                <a:solidFill>
                  <a:srgbClr val="000000"/>
                </a:solidFill>
                <a:round/>
                <a:headEnd/>
                <a:tailEnd/>
              </a:ln>
            </p:spPr>
            <p:txBody>
              <a:bodyPr wrap="none" lIns="74295" tIns="8890" rIns="74295" bIns="8890">
                <a:spAutoFit/>
              </a:bodyPr>
              <a:lstStyle/>
              <a:p>
                <a:endParaRPr lang="ja-JP" altLang="en-US"/>
              </a:p>
            </p:txBody>
          </p:sp>
          <p:sp>
            <p:nvSpPr>
              <p:cNvPr id="179" name="Line 146"/>
              <p:cNvSpPr>
                <a:spLocks noChangeAspect="1" noChangeShapeType="1"/>
              </p:cNvSpPr>
              <p:nvPr/>
            </p:nvSpPr>
            <p:spPr bwMode="auto">
              <a:xfrm>
                <a:off x="1662" y="621"/>
                <a:ext cx="1" cy="132"/>
              </a:xfrm>
              <a:prstGeom prst="line">
                <a:avLst/>
              </a:prstGeom>
              <a:noFill/>
              <a:ln w="15875">
                <a:solidFill>
                  <a:srgbClr val="000000"/>
                </a:solidFill>
                <a:round/>
                <a:headEnd/>
                <a:tailEnd type="arrow" w="sm" len="sm"/>
              </a:ln>
            </p:spPr>
            <p:txBody>
              <a:bodyPr wrap="none" lIns="74295" tIns="8890" rIns="74295" bIns="8890">
                <a:spAutoFit/>
              </a:bodyPr>
              <a:lstStyle/>
              <a:p>
                <a:endParaRPr lang="ja-JP" altLang="en-US"/>
              </a:p>
            </p:txBody>
          </p:sp>
          <p:sp>
            <p:nvSpPr>
              <p:cNvPr id="180" name="Line 147"/>
              <p:cNvSpPr>
                <a:spLocks noChangeAspect="1" noChangeShapeType="1"/>
              </p:cNvSpPr>
              <p:nvPr/>
            </p:nvSpPr>
            <p:spPr bwMode="auto">
              <a:xfrm>
                <a:off x="1338" y="904"/>
                <a:ext cx="238" cy="0"/>
              </a:xfrm>
              <a:prstGeom prst="line">
                <a:avLst/>
              </a:prstGeom>
              <a:noFill/>
              <a:ln w="15875">
                <a:solidFill>
                  <a:srgbClr val="000000"/>
                </a:solidFill>
                <a:round/>
                <a:headEnd/>
                <a:tailEnd type="arrow" w="sm" len="sm"/>
              </a:ln>
            </p:spPr>
            <p:txBody>
              <a:bodyPr wrap="none" lIns="74295" tIns="8890" rIns="74295" bIns="8890">
                <a:spAutoFit/>
              </a:bodyPr>
              <a:lstStyle/>
              <a:p>
                <a:endParaRPr lang="ja-JP" altLang="en-US"/>
              </a:p>
            </p:txBody>
          </p:sp>
          <p:sp>
            <p:nvSpPr>
              <p:cNvPr id="181" name="Line 148"/>
              <p:cNvSpPr>
                <a:spLocks noChangeAspect="1" noChangeShapeType="1"/>
              </p:cNvSpPr>
              <p:nvPr/>
            </p:nvSpPr>
            <p:spPr bwMode="auto">
              <a:xfrm>
                <a:off x="1338" y="1228"/>
                <a:ext cx="238" cy="0"/>
              </a:xfrm>
              <a:prstGeom prst="line">
                <a:avLst/>
              </a:prstGeom>
              <a:noFill/>
              <a:ln w="15875">
                <a:solidFill>
                  <a:srgbClr val="000000"/>
                </a:solidFill>
                <a:round/>
                <a:headEnd/>
                <a:tailEnd type="arrow" w="sm" len="sm"/>
              </a:ln>
            </p:spPr>
            <p:txBody>
              <a:bodyPr wrap="none" lIns="74295" tIns="8890" rIns="74295" bIns="8890">
                <a:spAutoFit/>
              </a:bodyPr>
              <a:lstStyle/>
              <a:p>
                <a:endParaRPr lang="ja-JP" altLang="en-US"/>
              </a:p>
            </p:txBody>
          </p:sp>
          <p:sp>
            <p:nvSpPr>
              <p:cNvPr id="182" name="Line 149"/>
              <p:cNvSpPr>
                <a:spLocks noChangeAspect="1" noChangeShapeType="1"/>
              </p:cNvSpPr>
              <p:nvPr/>
            </p:nvSpPr>
            <p:spPr bwMode="auto">
              <a:xfrm>
                <a:off x="1338" y="1550"/>
                <a:ext cx="238" cy="2"/>
              </a:xfrm>
              <a:prstGeom prst="line">
                <a:avLst/>
              </a:prstGeom>
              <a:noFill/>
              <a:ln w="15875">
                <a:solidFill>
                  <a:srgbClr val="000000"/>
                </a:solidFill>
                <a:round/>
                <a:headEnd/>
                <a:tailEnd type="arrow" w="sm" len="sm"/>
              </a:ln>
            </p:spPr>
            <p:txBody>
              <a:bodyPr wrap="none" lIns="74295" tIns="8890" rIns="74295" bIns="8890">
                <a:spAutoFit/>
              </a:bodyPr>
              <a:lstStyle/>
              <a:p>
                <a:endParaRPr lang="ja-JP" altLang="en-US"/>
              </a:p>
            </p:txBody>
          </p:sp>
          <p:sp>
            <p:nvSpPr>
              <p:cNvPr id="183" name="Line 150"/>
              <p:cNvSpPr>
                <a:spLocks noChangeAspect="1" noChangeShapeType="1"/>
              </p:cNvSpPr>
              <p:nvPr/>
            </p:nvSpPr>
            <p:spPr bwMode="auto">
              <a:xfrm>
                <a:off x="1338" y="1874"/>
                <a:ext cx="238" cy="2"/>
              </a:xfrm>
              <a:prstGeom prst="line">
                <a:avLst/>
              </a:prstGeom>
              <a:noFill/>
              <a:ln w="15875">
                <a:solidFill>
                  <a:srgbClr val="000000"/>
                </a:solidFill>
                <a:round/>
                <a:headEnd/>
                <a:tailEnd type="arrow" w="sm" len="sm"/>
              </a:ln>
            </p:spPr>
            <p:txBody>
              <a:bodyPr wrap="none" lIns="74295" tIns="8890" rIns="74295" bIns="8890">
                <a:spAutoFit/>
              </a:bodyPr>
              <a:lstStyle/>
              <a:p>
                <a:endParaRPr lang="ja-JP" altLang="en-US"/>
              </a:p>
            </p:txBody>
          </p:sp>
          <p:sp>
            <p:nvSpPr>
              <p:cNvPr id="184" name="Line 151"/>
              <p:cNvSpPr>
                <a:spLocks noChangeAspect="1" noChangeShapeType="1"/>
              </p:cNvSpPr>
              <p:nvPr/>
            </p:nvSpPr>
            <p:spPr bwMode="auto">
              <a:xfrm>
                <a:off x="1659" y="2069"/>
                <a:ext cx="1" cy="132"/>
              </a:xfrm>
              <a:prstGeom prst="line">
                <a:avLst/>
              </a:prstGeom>
              <a:noFill/>
              <a:ln w="15875">
                <a:solidFill>
                  <a:srgbClr val="000000"/>
                </a:solidFill>
                <a:round/>
                <a:headEnd/>
                <a:tailEnd type="arrow" w="sm" len="sm"/>
              </a:ln>
            </p:spPr>
            <p:txBody>
              <a:bodyPr wrap="none" lIns="74295" tIns="8890" rIns="74295" bIns="8890">
                <a:spAutoFit/>
              </a:bodyPr>
              <a:lstStyle/>
              <a:p>
                <a:endParaRPr lang="ja-JP" altLang="en-US"/>
              </a:p>
            </p:txBody>
          </p:sp>
        </p:grpSp>
        <p:grpSp>
          <p:nvGrpSpPr>
            <p:cNvPr id="5" name="Group 168"/>
            <p:cNvGrpSpPr>
              <a:grpSpLocks/>
            </p:cNvGrpSpPr>
            <p:nvPr/>
          </p:nvGrpSpPr>
          <p:grpSpPr bwMode="auto">
            <a:xfrm>
              <a:off x="2087" y="622"/>
              <a:ext cx="158" cy="1582"/>
              <a:chOff x="2336" y="622"/>
              <a:chExt cx="158" cy="1582"/>
            </a:xfrm>
          </p:grpSpPr>
          <p:sp>
            <p:nvSpPr>
              <p:cNvPr id="141" name="Line 18"/>
              <p:cNvSpPr>
                <a:spLocks noChangeAspect="1" noChangeShapeType="1"/>
              </p:cNvSpPr>
              <p:nvPr/>
            </p:nvSpPr>
            <p:spPr bwMode="auto">
              <a:xfrm>
                <a:off x="2389" y="753"/>
                <a:ext cx="1" cy="1295"/>
              </a:xfrm>
              <a:prstGeom prst="line">
                <a:avLst/>
              </a:prstGeom>
              <a:noFill/>
              <a:ln w="15875">
                <a:solidFill>
                  <a:srgbClr val="000000"/>
                </a:solidFill>
                <a:round/>
                <a:headEnd/>
                <a:tailEnd/>
              </a:ln>
            </p:spPr>
            <p:txBody>
              <a:bodyPr lIns="74295" tIns="8890" rIns="74295" bIns="8890"/>
              <a:lstStyle/>
              <a:p>
                <a:endParaRPr lang="ja-JP" altLang="en-US"/>
              </a:p>
            </p:txBody>
          </p:sp>
          <p:sp>
            <p:nvSpPr>
              <p:cNvPr id="142" name="Line 39"/>
              <p:cNvSpPr>
                <a:spLocks noChangeAspect="1" noChangeShapeType="1"/>
              </p:cNvSpPr>
              <p:nvPr/>
            </p:nvSpPr>
            <p:spPr bwMode="auto">
              <a:xfrm rot="-5100000">
                <a:off x="2337" y="752"/>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43" name="Line 40"/>
              <p:cNvSpPr>
                <a:spLocks noChangeAspect="1" noChangeShapeType="1"/>
              </p:cNvSpPr>
              <p:nvPr/>
            </p:nvSpPr>
            <p:spPr bwMode="auto">
              <a:xfrm rot="-5100000">
                <a:off x="2336" y="838"/>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44" name="Line 41"/>
              <p:cNvSpPr>
                <a:spLocks noChangeAspect="1" noChangeShapeType="1"/>
              </p:cNvSpPr>
              <p:nvPr/>
            </p:nvSpPr>
            <p:spPr bwMode="auto">
              <a:xfrm rot="-5100000">
                <a:off x="2336" y="925"/>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45" name="Line 42"/>
              <p:cNvSpPr>
                <a:spLocks noChangeAspect="1" noChangeShapeType="1"/>
              </p:cNvSpPr>
              <p:nvPr/>
            </p:nvSpPr>
            <p:spPr bwMode="auto">
              <a:xfrm rot="-5100000">
                <a:off x="2337" y="1011"/>
                <a:ext cx="50"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46" name="Line 43"/>
              <p:cNvSpPr>
                <a:spLocks noChangeAspect="1" noChangeShapeType="1"/>
              </p:cNvSpPr>
              <p:nvPr/>
            </p:nvSpPr>
            <p:spPr bwMode="auto">
              <a:xfrm rot="-5100000">
                <a:off x="2336" y="1098"/>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47" name="Line 44"/>
              <p:cNvSpPr>
                <a:spLocks noChangeAspect="1" noChangeShapeType="1"/>
              </p:cNvSpPr>
              <p:nvPr/>
            </p:nvSpPr>
            <p:spPr bwMode="auto">
              <a:xfrm rot="-5100000">
                <a:off x="2337" y="1184"/>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48" name="Line 45"/>
              <p:cNvSpPr>
                <a:spLocks noChangeAspect="1" noChangeShapeType="1"/>
              </p:cNvSpPr>
              <p:nvPr/>
            </p:nvSpPr>
            <p:spPr bwMode="auto">
              <a:xfrm rot="-5100000">
                <a:off x="2336" y="1270"/>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49" name="Line 46"/>
              <p:cNvSpPr>
                <a:spLocks noChangeAspect="1" noChangeShapeType="1"/>
              </p:cNvSpPr>
              <p:nvPr/>
            </p:nvSpPr>
            <p:spPr bwMode="auto">
              <a:xfrm rot="-5100000">
                <a:off x="2336" y="1357"/>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50" name="Line 47"/>
              <p:cNvSpPr>
                <a:spLocks noChangeAspect="1" noChangeShapeType="1"/>
              </p:cNvSpPr>
              <p:nvPr/>
            </p:nvSpPr>
            <p:spPr bwMode="auto">
              <a:xfrm rot="-5100000">
                <a:off x="2337" y="1443"/>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51" name="Line 48"/>
              <p:cNvSpPr>
                <a:spLocks noChangeAspect="1" noChangeShapeType="1"/>
              </p:cNvSpPr>
              <p:nvPr/>
            </p:nvSpPr>
            <p:spPr bwMode="auto">
              <a:xfrm rot="-5100000">
                <a:off x="2336" y="1529"/>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52" name="Line 49"/>
              <p:cNvSpPr>
                <a:spLocks noChangeAspect="1" noChangeShapeType="1"/>
              </p:cNvSpPr>
              <p:nvPr/>
            </p:nvSpPr>
            <p:spPr bwMode="auto">
              <a:xfrm rot="-5100000">
                <a:off x="2337" y="1615"/>
                <a:ext cx="50"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53" name="Line 50"/>
              <p:cNvSpPr>
                <a:spLocks noChangeAspect="1" noChangeShapeType="1"/>
              </p:cNvSpPr>
              <p:nvPr/>
            </p:nvSpPr>
            <p:spPr bwMode="auto">
              <a:xfrm rot="-5100000">
                <a:off x="2336" y="1702"/>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54" name="Line 51"/>
              <p:cNvSpPr>
                <a:spLocks noChangeAspect="1" noChangeShapeType="1"/>
              </p:cNvSpPr>
              <p:nvPr/>
            </p:nvSpPr>
            <p:spPr bwMode="auto">
              <a:xfrm rot="-5100000">
                <a:off x="2336" y="1789"/>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55" name="Line 52"/>
              <p:cNvSpPr>
                <a:spLocks noChangeAspect="1" noChangeShapeType="1"/>
              </p:cNvSpPr>
              <p:nvPr/>
            </p:nvSpPr>
            <p:spPr bwMode="auto">
              <a:xfrm rot="-5100000">
                <a:off x="2337" y="1875"/>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56" name="Line 53"/>
              <p:cNvSpPr>
                <a:spLocks noChangeAspect="1" noChangeShapeType="1"/>
              </p:cNvSpPr>
              <p:nvPr/>
            </p:nvSpPr>
            <p:spPr bwMode="auto">
              <a:xfrm rot="-5100000">
                <a:off x="2336" y="1961"/>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57" name="Oval 127"/>
              <p:cNvSpPr>
                <a:spLocks noChangeAspect="1" noChangeArrowheads="1"/>
              </p:cNvSpPr>
              <p:nvPr/>
            </p:nvSpPr>
            <p:spPr bwMode="auto">
              <a:xfrm>
                <a:off x="2389" y="1329"/>
                <a:ext cx="88" cy="179"/>
              </a:xfrm>
              <a:prstGeom prst="ellipse">
                <a:avLst/>
              </a:prstGeom>
              <a:solidFill>
                <a:srgbClr val="FFFFFF"/>
              </a:solidFill>
              <a:ln w="15875">
                <a:solidFill>
                  <a:srgbClr val="000000"/>
                </a:solidFill>
                <a:round/>
                <a:headEnd/>
                <a:tailEnd/>
              </a:ln>
            </p:spPr>
            <p:txBody>
              <a:bodyPr lIns="74295" tIns="8890" rIns="74295" bIns="8890"/>
              <a:lstStyle/>
              <a:p>
                <a:endParaRPr lang="ja-JP" altLang="en-US"/>
              </a:p>
            </p:txBody>
          </p:sp>
          <p:sp>
            <p:nvSpPr>
              <p:cNvPr id="158" name="Freeform 144"/>
              <p:cNvSpPr>
                <a:spLocks noChangeAspect="1"/>
              </p:cNvSpPr>
              <p:nvPr/>
            </p:nvSpPr>
            <p:spPr bwMode="auto">
              <a:xfrm>
                <a:off x="2419" y="753"/>
                <a:ext cx="75" cy="1295"/>
              </a:xfrm>
              <a:custGeom>
                <a:avLst/>
                <a:gdLst>
                  <a:gd name="T0" fmla="*/ 5 w 127"/>
                  <a:gd name="T1" fmla="*/ 0 h 2160"/>
                  <a:gd name="T2" fmla="*/ 2 w 127"/>
                  <a:gd name="T3" fmla="*/ 31 h 2160"/>
                  <a:gd name="T4" fmla="*/ 4 w 127"/>
                  <a:gd name="T5" fmla="*/ 49 h 2160"/>
                  <a:gd name="T6" fmla="*/ 2 w 127"/>
                  <a:gd name="T7" fmla="*/ 93 h 2160"/>
                  <a:gd name="T8" fmla="*/ 6 w 127"/>
                  <a:gd name="T9" fmla="*/ 111 h 2160"/>
                  <a:gd name="T10" fmla="*/ 3 w 127"/>
                  <a:gd name="T11" fmla="*/ 149 h 2160"/>
                  <a:gd name="T12" fmla="*/ 7 w 127"/>
                  <a:gd name="T13" fmla="*/ 173 h 2160"/>
                  <a:gd name="T14" fmla="*/ 16 w 127"/>
                  <a:gd name="T15" fmla="*/ 193 h 2160"/>
                  <a:gd name="T16" fmla="*/ 24 w 127"/>
                  <a:gd name="T17" fmla="*/ 219 h 2160"/>
                  <a:gd name="T18" fmla="*/ 25 w 127"/>
                  <a:gd name="T19" fmla="*/ 236 h 2160"/>
                  <a:gd name="T20" fmla="*/ 24 w 127"/>
                  <a:gd name="T21" fmla="*/ 254 h 2160"/>
                  <a:gd name="T22" fmla="*/ 16 w 127"/>
                  <a:gd name="T23" fmla="*/ 279 h 2160"/>
                  <a:gd name="T24" fmla="*/ 6 w 127"/>
                  <a:gd name="T25" fmla="*/ 297 h 2160"/>
                  <a:gd name="T26" fmla="*/ 7 w 127"/>
                  <a:gd name="T27" fmla="*/ 323 h 2160"/>
                  <a:gd name="T28" fmla="*/ 1 w 127"/>
                  <a:gd name="T29" fmla="*/ 347 h 2160"/>
                  <a:gd name="T30" fmla="*/ 8 w 127"/>
                  <a:gd name="T31" fmla="*/ 372 h 2160"/>
                  <a:gd name="T32" fmla="*/ 0 w 127"/>
                  <a:gd name="T33" fmla="*/ 421 h 2160"/>
                  <a:gd name="T34" fmla="*/ 8 w 127"/>
                  <a:gd name="T35" fmla="*/ 439 h 2160"/>
                  <a:gd name="T36" fmla="*/ 9 w 127"/>
                  <a:gd name="T37" fmla="*/ 465 h 21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7"/>
                  <a:gd name="T58" fmla="*/ 0 h 2160"/>
                  <a:gd name="T59" fmla="*/ 127 w 127"/>
                  <a:gd name="T60" fmla="*/ 2160 h 21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7" h="2160">
                    <a:moveTo>
                      <a:pt x="24" y="0"/>
                    </a:moveTo>
                    <a:cubicBezTo>
                      <a:pt x="16" y="53"/>
                      <a:pt x="9" y="106"/>
                      <a:pt x="8" y="144"/>
                    </a:cubicBezTo>
                    <a:cubicBezTo>
                      <a:pt x="7" y="182"/>
                      <a:pt x="20" y="180"/>
                      <a:pt x="20" y="228"/>
                    </a:cubicBezTo>
                    <a:cubicBezTo>
                      <a:pt x="20" y="276"/>
                      <a:pt x="6" y="384"/>
                      <a:pt x="8" y="432"/>
                    </a:cubicBezTo>
                    <a:cubicBezTo>
                      <a:pt x="10" y="480"/>
                      <a:pt x="29" y="473"/>
                      <a:pt x="30" y="516"/>
                    </a:cubicBezTo>
                    <a:cubicBezTo>
                      <a:pt x="31" y="559"/>
                      <a:pt x="15" y="644"/>
                      <a:pt x="16" y="692"/>
                    </a:cubicBezTo>
                    <a:cubicBezTo>
                      <a:pt x="17" y="740"/>
                      <a:pt x="24" y="770"/>
                      <a:pt x="34" y="804"/>
                    </a:cubicBezTo>
                    <a:cubicBezTo>
                      <a:pt x="44" y="838"/>
                      <a:pt x="62" y="861"/>
                      <a:pt x="76" y="896"/>
                    </a:cubicBezTo>
                    <a:cubicBezTo>
                      <a:pt x="90" y="931"/>
                      <a:pt x="111" y="981"/>
                      <a:pt x="119" y="1014"/>
                    </a:cubicBezTo>
                    <a:cubicBezTo>
                      <a:pt x="127" y="1047"/>
                      <a:pt x="123" y="1064"/>
                      <a:pt x="123" y="1092"/>
                    </a:cubicBezTo>
                    <a:cubicBezTo>
                      <a:pt x="123" y="1120"/>
                      <a:pt x="127" y="1147"/>
                      <a:pt x="119" y="1181"/>
                    </a:cubicBezTo>
                    <a:cubicBezTo>
                      <a:pt x="111" y="1215"/>
                      <a:pt x="91" y="1263"/>
                      <a:pt x="76" y="1296"/>
                    </a:cubicBezTo>
                    <a:cubicBezTo>
                      <a:pt x="61" y="1329"/>
                      <a:pt x="37" y="1346"/>
                      <a:pt x="30" y="1380"/>
                    </a:cubicBezTo>
                    <a:cubicBezTo>
                      <a:pt x="23" y="1414"/>
                      <a:pt x="38" y="1461"/>
                      <a:pt x="34" y="1500"/>
                    </a:cubicBezTo>
                    <a:cubicBezTo>
                      <a:pt x="30" y="1539"/>
                      <a:pt x="3" y="1574"/>
                      <a:pt x="4" y="1612"/>
                    </a:cubicBezTo>
                    <a:cubicBezTo>
                      <a:pt x="5" y="1650"/>
                      <a:pt x="39" y="1671"/>
                      <a:pt x="38" y="1728"/>
                    </a:cubicBezTo>
                    <a:cubicBezTo>
                      <a:pt x="37" y="1785"/>
                      <a:pt x="0" y="1904"/>
                      <a:pt x="0" y="1956"/>
                    </a:cubicBezTo>
                    <a:cubicBezTo>
                      <a:pt x="0" y="2008"/>
                      <a:pt x="31" y="2006"/>
                      <a:pt x="38" y="2040"/>
                    </a:cubicBezTo>
                    <a:cubicBezTo>
                      <a:pt x="45" y="2074"/>
                      <a:pt x="43" y="2117"/>
                      <a:pt x="42" y="2160"/>
                    </a:cubicBezTo>
                  </a:path>
                </a:pathLst>
              </a:custGeom>
              <a:noFill/>
              <a:ln w="15875">
                <a:solidFill>
                  <a:srgbClr val="000000"/>
                </a:solidFill>
                <a:round/>
                <a:headEnd/>
                <a:tailEnd/>
              </a:ln>
            </p:spPr>
            <p:txBody>
              <a:bodyPr lIns="74295" tIns="8890" rIns="74295" bIns="8890"/>
              <a:lstStyle/>
              <a:p>
                <a:endParaRPr lang="ja-JP" altLang="en-US"/>
              </a:p>
            </p:txBody>
          </p:sp>
          <p:sp>
            <p:nvSpPr>
              <p:cNvPr id="159" name="Line 152"/>
              <p:cNvSpPr>
                <a:spLocks noChangeAspect="1" noChangeShapeType="1"/>
              </p:cNvSpPr>
              <p:nvPr/>
            </p:nvSpPr>
            <p:spPr bwMode="auto">
              <a:xfrm>
                <a:off x="2414" y="622"/>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160" name="Line 153"/>
              <p:cNvSpPr>
                <a:spLocks noChangeAspect="1" noChangeShapeType="1"/>
              </p:cNvSpPr>
              <p:nvPr/>
            </p:nvSpPr>
            <p:spPr bwMode="auto">
              <a:xfrm>
                <a:off x="2411" y="2072"/>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grpSp>
        <p:grpSp>
          <p:nvGrpSpPr>
            <p:cNvPr id="6" name="Group 169"/>
            <p:cNvGrpSpPr>
              <a:grpSpLocks/>
            </p:cNvGrpSpPr>
            <p:nvPr/>
          </p:nvGrpSpPr>
          <p:grpSpPr bwMode="auto">
            <a:xfrm>
              <a:off x="2909" y="622"/>
              <a:ext cx="221" cy="1582"/>
              <a:chOff x="3090" y="622"/>
              <a:chExt cx="221" cy="1582"/>
            </a:xfrm>
          </p:grpSpPr>
          <p:sp>
            <p:nvSpPr>
              <p:cNvPr id="121" name="Line 19"/>
              <p:cNvSpPr>
                <a:spLocks noChangeAspect="1" noChangeShapeType="1"/>
              </p:cNvSpPr>
              <p:nvPr/>
            </p:nvSpPr>
            <p:spPr bwMode="auto">
              <a:xfrm>
                <a:off x="3144" y="753"/>
                <a:ext cx="2" cy="1295"/>
              </a:xfrm>
              <a:prstGeom prst="line">
                <a:avLst/>
              </a:prstGeom>
              <a:noFill/>
              <a:ln w="15875">
                <a:solidFill>
                  <a:srgbClr val="000000"/>
                </a:solidFill>
                <a:round/>
                <a:headEnd/>
                <a:tailEnd/>
              </a:ln>
            </p:spPr>
            <p:txBody>
              <a:bodyPr lIns="74295" tIns="8890" rIns="74295" bIns="8890"/>
              <a:lstStyle/>
              <a:p>
                <a:endParaRPr lang="ja-JP" altLang="en-US"/>
              </a:p>
            </p:txBody>
          </p:sp>
          <p:sp>
            <p:nvSpPr>
              <p:cNvPr id="122" name="Line 54"/>
              <p:cNvSpPr>
                <a:spLocks noChangeAspect="1" noChangeShapeType="1"/>
              </p:cNvSpPr>
              <p:nvPr/>
            </p:nvSpPr>
            <p:spPr bwMode="auto">
              <a:xfrm rot="-5100000">
                <a:off x="3091" y="752"/>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23" name="Line 55"/>
              <p:cNvSpPr>
                <a:spLocks noChangeAspect="1" noChangeShapeType="1"/>
              </p:cNvSpPr>
              <p:nvPr/>
            </p:nvSpPr>
            <p:spPr bwMode="auto">
              <a:xfrm rot="-5100000">
                <a:off x="3090" y="838"/>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24" name="Line 56"/>
              <p:cNvSpPr>
                <a:spLocks noChangeAspect="1" noChangeShapeType="1"/>
              </p:cNvSpPr>
              <p:nvPr/>
            </p:nvSpPr>
            <p:spPr bwMode="auto">
              <a:xfrm rot="-5100000">
                <a:off x="3090" y="925"/>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25" name="Line 57"/>
              <p:cNvSpPr>
                <a:spLocks noChangeAspect="1" noChangeShapeType="1"/>
              </p:cNvSpPr>
              <p:nvPr/>
            </p:nvSpPr>
            <p:spPr bwMode="auto">
              <a:xfrm rot="-5100000">
                <a:off x="3091" y="1011"/>
                <a:ext cx="50"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26" name="Line 58"/>
              <p:cNvSpPr>
                <a:spLocks noChangeAspect="1" noChangeShapeType="1"/>
              </p:cNvSpPr>
              <p:nvPr/>
            </p:nvSpPr>
            <p:spPr bwMode="auto">
              <a:xfrm rot="-5100000">
                <a:off x="3090" y="1098"/>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27" name="Line 59"/>
              <p:cNvSpPr>
                <a:spLocks noChangeAspect="1" noChangeShapeType="1"/>
              </p:cNvSpPr>
              <p:nvPr/>
            </p:nvSpPr>
            <p:spPr bwMode="auto">
              <a:xfrm rot="-5100000">
                <a:off x="3091" y="1184"/>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28" name="Line 60"/>
              <p:cNvSpPr>
                <a:spLocks noChangeAspect="1" noChangeShapeType="1"/>
              </p:cNvSpPr>
              <p:nvPr/>
            </p:nvSpPr>
            <p:spPr bwMode="auto">
              <a:xfrm rot="-5100000">
                <a:off x="3090" y="1270"/>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29" name="Line 61"/>
              <p:cNvSpPr>
                <a:spLocks noChangeAspect="1" noChangeShapeType="1"/>
              </p:cNvSpPr>
              <p:nvPr/>
            </p:nvSpPr>
            <p:spPr bwMode="auto">
              <a:xfrm rot="-5100000">
                <a:off x="3090" y="1357"/>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30" name="Line 62"/>
              <p:cNvSpPr>
                <a:spLocks noChangeAspect="1" noChangeShapeType="1"/>
              </p:cNvSpPr>
              <p:nvPr/>
            </p:nvSpPr>
            <p:spPr bwMode="auto">
              <a:xfrm rot="-5100000">
                <a:off x="3091" y="1443"/>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31" name="Line 63"/>
              <p:cNvSpPr>
                <a:spLocks noChangeAspect="1" noChangeShapeType="1"/>
              </p:cNvSpPr>
              <p:nvPr/>
            </p:nvSpPr>
            <p:spPr bwMode="auto">
              <a:xfrm rot="-5100000">
                <a:off x="3090" y="1529"/>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32" name="Line 64"/>
              <p:cNvSpPr>
                <a:spLocks noChangeAspect="1" noChangeShapeType="1"/>
              </p:cNvSpPr>
              <p:nvPr/>
            </p:nvSpPr>
            <p:spPr bwMode="auto">
              <a:xfrm rot="-5100000">
                <a:off x="3091" y="1615"/>
                <a:ext cx="50"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33" name="Line 65"/>
              <p:cNvSpPr>
                <a:spLocks noChangeAspect="1" noChangeShapeType="1"/>
              </p:cNvSpPr>
              <p:nvPr/>
            </p:nvSpPr>
            <p:spPr bwMode="auto">
              <a:xfrm rot="-5100000">
                <a:off x="3090" y="1702"/>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34" name="Line 66"/>
              <p:cNvSpPr>
                <a:spLocks noChangeAspect="1" noChangeShapeType="1"/>
              </p:cNvSpPr>
              <p:nvPr/>
            </p:nvSpPr>
            <p:spPr bwMode="auto">
              <a:xfrm rot="-5100000">
                <a:off x="3090" y="1789"/>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35" name="Line 67"/>
              <p:cNvSpPr>
                <a:spLocks noChangeAspect="1" noChangeShapeType="1"/>
              </p:cNvSpPr>
              <p:nvPr/>
            </p:nvSpPr>
            <p:spPr bwMode="auto">
              <a:xfrm rot="-5100000">
                <a:off x="3091" y="1875"/>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36" name="Line 68"/>
              <p:cNvSpPr>
                <a:spLocks noChangeAspect="1" noChangeShapeType="1"/>
              </p:cNvSpPr>
              <p:nvPr/>
            </p:nvSpPr>
            <p:spPr bwMode="auto">
              <a:xfrm rot="-5100000">
                <a:off x="3090" y="1961"/>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137" name="Oval 128"/>
              <p:cNvSpPr>
                <a:spLocks noChangeAspect="1" noChangeArrowheads="1"/>
              </p:cNvSpPr>
              <p:nvPr/>
            </p:nvSpPr>
            <p:spPr bwMode="auto">
              <a:xfrm>
                <a:off x="3144" y="1206"/>
                <a:ext cx="152" cy="410"/>
              </a:xfrm>
              <a:prstGeom prst="ellipse">
                <a:avLst/>
              </a:prstGeom>
              <a:solidFill>
                <a:srgbClr val="FFFFFF"/>
              </a:solidFill>
              <a:ln w="15875">
                <a:solidFill>
                  <a:srgbClr val="000000"/>
                </a:solidFill>
                <a:round/>
                <a:headEnd/>
                <a:tailEnd/>
              </a:ln>
            </p:spPr>
            <p:txBody>
              <a:bodyPr lIns="74295" tIns="8890" rIns="74295" bIns="8890"/>
              <a:lstStyle/>
              <a:p>
                <a:endParaRPr lang="ja-JP" altLang="en-US"/>
              </a:p>
            </p:txBody>
          </p:sp>
          <p:sp>
            <p:nvSpPr>
              <p:cNvPr id="138" name="Freeform 129"/>
              <p:cNvSpPr>
                <a:spLocks noChangeAspect="1"/>
              </p:cNvSpPr>
              <p:nvPr/>
            </p:nvSpPr>
            <p:spPr bwMode="auto">
              <a:xfrm>
                <a:off x="3156" y="753"/>
                <a:ext cx="155" cy="1295"/>
              </a:xfrm>
              <a:custGeom>
                <a:avLst/>
                <a:gdLst>
                  <a:gd name="T0" fmla="*/ 5 w 258"/>
                  <a:gd name="T1" fmla="*/ 0 h 2160"/>
                  <a:gd name="T2" fmla="*/ 1 w 258"/>
                  <a:gd name="T3" fmla="*/ 18 h 2160"/>
                  <a:gd name="T4" fmla="*/ 10 w 258"/>
                  <a:gd name="T5" fmla="*/ 39 h 2160"/>
                  <a:gd name="T6" fmla="*/ 5 w 258"/>
                  <a:gd name="T7" fmla="*/ 62 h 2160"/>
                  <a:gd name="T8" fmla="*/ 10 w 258"/>
                  <a:gd name="T9" fmla="*/ 101 h 2160"/>
                  <a:gd name="T10" fmla="*/ 23 w 258"/>
                  <a:gd name="T11" fmla="*/ 124 h 2160"/>
                  <a:gd name="T12" fmla="*/ 23 w 258"/>
                  <a:gd name="T13" fmla="*/ 142 h 2160"/>
                  <a:gd name="T14" fmla="*/ 32 w 258"/>
                  <a:gd name="T15" fmla="*/ 155 h 2160"/>
                  <a:gd name="T16" fmla="*/ 46 w 258"/>
                  <a:gd name="T17" fmla="*/ 173 h 2160"/>
                  <a:gd name="T18" fmla="*/ 51 w 258"/>
                  <a:gd name="T19" fmla="*/ 186 h 2160"/>
                  <a:gd name="T20" fmla="*/ 55 w 258"/>
                  <a:gd name="T21" fmla="*/ 217 h 2160"/>
                  <a:gd name="T22" fmla="*/ 55 w 258"/>
                  <a:gd name="T23" fmla="*/ 236 h 2160"/>
                  <a:gd name="T24" fmla="*/ 55 w 258"/>
                  <a:gd name="T25" fmla="*/ 266 h 2160"/>
                  <a:gd name="T26" fmla="*/ 51 w 258"/>
                  <a:gd name="T27" fmla="*/ 287 h 2160"/>
                  <a:gd name="T28" fmla="*/ 41 w 258"/>
                  <a:gd name="T29" fmla="*/ 310 h 2160"/>
                  <a:gd name="T30" fmla="*/ 23 w 258"/>
                  <a:gd name="T31" fmla="*/ 329 h 2160"/>
                  <a:gd name="T32" fmla="*/ 14 w 258"/>
                  <a:gd name="T33" fmla="*/ 349 h 2160"/>
                  <a:gd name="T34" fmla="*/ 19 w 258"/>
                  <a:gd name="T35" fmla="*/ 365 h 2160"/>
                  <a:gd name="T36" fmla="*/ 10 w 258"/>
                  <a:gd name="T37" fmla="*/ 390 h 2160"/>
                  <a:gd name="T38" fmla="*/ 5 w 258"/>
                  <a:gd name="T39" fmla="*/ 403 h 2160"/>
                  <a:gd name="T40" fmla="*/ 10 w 258"/>
                  <a:gd name="T41" fmla="*/ 421 h 2160"/>
                  <a:gd name="T42" fmla="*/ 5 w 258"/>
                  <a:gd name="T43" fmla="*/ 435 h 2160"/>
                  <a:gd name="T44" fmla="*/ 14 w 258"/>
                  <a:gd name="T45" fmla="*/ 453 h 2160"/>
                  <a:gd name="T46" fmla="*/ 10 w 258"/>
                  <a:gd name="T47" fmla="*/ 465 h 2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2160"/>
                  <a:gd name="T74" fmla="*/ 258 w 258"/>
                  <a:gd name="T75" fmla="*/ 2160 h 21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2160">
                    <a:moveTo>
                      <a:pt x="24" y="0"/>
                    </a:moveTo>
                    <a:cubicBezTo>
                      <a:pt x="12" y="27"/>
                      <a:pt x="0" y="54"/>
                      <a:pt x="3" y="84"/>
                    </a:cubicBezTo>
                    <a:cubicBezTo>
                      <a:pt x="6" y="114"/>
                      <a:pt x="42" y="146"/>
                      <a:pt x="45" y="180"/>
                    </a:cubicBezTo>
                    <a:cubicBezTo>
                      <a:pt x="48" y="214"/>
                      <a:pt x="24" y="240"/>
                      <a:pt x="24" y="288"/>
                    </a:cubicBezTo>
                    <a:cubicBezTo>
                      <a:pt x="24" y="336"/>
                      <a:pt x="31" y="420"/>
                      <a:pt x="45" y="468"/>
                    </a:cubicBezTo>
                    <a:cubicBezTo>
                      <a:pt x="59" y="516"/>
                      <a:pt x="97" y="544"/>
                      <a:pt x="108" y="576"/>
                    </a:cubicBezTo>
                    <a:cubicBezTo>
                      <a:pt x="119" y="608"/>
                      <a:pt x="101" y="636"/>
                      <a:pt x="108" y="660"/>
                    </a:cubicBezTo>
                    <a:cubicBezTo>
                      <a:pt x="115" y="684"/>
                      <a:pt x="133" y="696"/>
                      <a:pt x="150" y="720"/>
                    </a:cubicBezTo>
                    <a:cubicBezTo>
                      <a:pt x="167" y="744"/>
                      <a:pt x="199" y="780"/>
                      <a:pt x="213" y="804"/>
                    </a:cubicBezTo>
                    <a:cubicBezTo>
                      <a:pt x="227" y="828"/>
                      <a:pt x="227" y="830"/>
                      <a:pt x="234" y="864"/>
                    </a:cubicBezTo>
                    <a:cubicBezTo>
                      <a:pt x="241" y="898"/>
                      <a:pt x="252" y="970"/>
                      <a:pt x="255" y="1008"/>
                    </a:cubicBezTo>
                    <a:cubicBezTo>
                      <a:pt x="258" y="1046"/>
                      <a:pt x="255" y="1054"/>
                      <a:pt x="255" y="1092"/>
                    </a:cubicBezTo>
                    <a:cubicBezTo>
                      <a:pt x="255" y="1130"/>
                      <a:pt x="258" y="1196"/>
                      <a:pt x="255" y="1236"/>
                    </a:cubicBezTo>
                    <a:cubicBezTo>
                      <a:pt x="252" y="1276"/>
                      <a:pt x="244" y="1298"/>
                      <a:pt x="234" y="1332"/>
                    </a:cubicBezTo>
                    <a:cubicBezTo>
                      <a:pt x="224" y="1366"/>
                      <a:pt x="213" y="1408"/>
                      <a:pt x="192" y="1440"/>
                    </a:cubicBezTo>
                    <a:cubicBezTo>
                      <a:pt x="171" y="1472"/>
                      <a:pt x="129" y="1494"/>
                      <a:pt x="108" y="1524"/>
                    </a:cubicBezTo>
                    <a:cubicBezTo>
                      <a:pt x="87" y="1554"/>
                      <a:pt x="69" y="1592"/>
                      <a:pt x="66" y="1620"/>
                    </a:cubicBezTo>
                    <a:cubicBezTo>
                      <a:pt x="63" y="1648"/>
                      <a:pt x="90" y="1660"/>
                      <a:pt x="87" y="1692"/>
                    </a:cubicBezTo>
                    <a:cubicBezTo>
                      <a:pt x="84" y="1724"/>
                      <a:pt x="55" y="1782"/>
                      <a:pt x="45" y="1812"/>
                    </a:cubicBezTo>
                    <a:cubicBezTo>
                      <a:pt x="35" y="1842"/>
                      <a:pt x="24" y="1848"/>
                      <a:pt x="24" y="1872"/>
                    </a:cubicBezTo>
                    <a:cubicBezTo>
                      <a:pt x="24" y="1896"/>
                      <a:pt x="45" y="1932"/>
                      <a:pt x="45" y="1956"/>
                    </a:cubicBezTo>
                    <a:cubicBezTo>
                      <a:pt x="45" y="1980"/>
                      <a:pt x="21" y="1992"/>
                      <a:pt x="24" y="2016"/>
                    </a:cubicBezTo>
                    <a:cubicBezTo>
                      <a:pt x="27" y="2040"/>
                      <a:pt x="63" y="2076"/>
                      <a:pt x="66" y="2100"/>
                    </a:cubicBezTo>
                    <a:cubicBezTo>
                      <a:pt x="69" y="2124"/>
                      <a:pt x="48" y="2150"/>
                      <a:pt x="45" y="2160"/>
                    </a:cubicBezTo>
                  </a:path>
                </a:pathLst>
              </a:custGeom>
              <a:noFill/>
              <a:ln w="15875">
                <a:solidFill>
                  <a:srgbClr val="000000"/>
                </a:solidFill>
                <a:round/>
                <a:headEnd/>
                <a:tailEnd/>
              </a:ln>
            </p:spPr>
            <p:txBody>
              <a:bodyPr lIns="74295" tIns="8890" rIns="74295" bIns="8890"/>
              <a:lstStyle/>
              <a:p>
                <a:endParaRPr lang="ja-JP" altLang="en-US"/>
              </a:p>
            </p:txBody>
          </p:sp>
          <p:sp>
            <p:nvSpPr>
              <p:cNvPr id="139" name="Line 154"/>
              <p:cNvSpPr>
                <a:spLocks noChangeAspect="1" noChangeShapeType="1"/>
              </p:cNvSpPr>
              <p:nvPr/>
            </p:nvSpPr>
            <p:spPr bwMode="auto">
              <a:xfrm>
                <a:off x="3170" y="622"/>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140" name="Line 155"/>
              <p:cNvSpPr>
                <a:spLocks noChangeAspect="1" noChangeShapeType="1"/>
              </p:cNvSpPr>
              <p:nvPr/>
            </p:nvSpPr>
            <p:spPr bwMode="auto">
              <a:xfrm>
                <a:off x="3167" y="2072"/>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grpSp>
        <p:grpSp>
          <p:nvGrpSpPr>
            <p:cNvPr id="7" name="Group 171"/>
            <p:cNvGrpSpPr>
              <a:grpSpLocks/>
            </p:cNvGrpSpPr>
            <p:nvPr/>
          </p:nvGrpSpPr>
          <p:grpSpPr bwMode="auto">
            <a:xfrm>
              <a:off x="4594" y="622"/>
              <a:ext cx="124" cy="1582"/>
              <a:chOff x="4605" y="622"/>
              <a:chExt cx="124" cy="1582"/>
            </a:xfrm>
          </p:grpSpPr>
          <p:sp>
            <p:nvSpPr>
              <p:cNvPr id="101" name="Line 21"/>
              <p:cNvSpPr>
                <a:spLocks noChangeAspect="1" noChangeShapeType="1"/>
              </p:cNvSpPr>
              <p:nvPr/>
            </p:nvSpPr>
            <p:spPr bwMode="auto">
              <a:xfrm>
                <a:off x="4656" y="753"/>
                <a:ext cx="1" cy="1295"/>
              </a:xfrm>
              <a:prstGeom prst="line">
                <a:avLst/>
              </a:prstGeom>
              <a:noFill/>
              <a:ln w="15875">
                <a:solidFill>
                  <a:srgbClr val="000000"/>
                </a:solidFill>
                <a:round/>
                <a:headEnd/>
                <a:tailEnd/>
              </a:ln>
            </p:spPr>
            <p:txBody>
              <a:bodyPr lIns="74295" tIns="8890" rIns="74295" bIns="8890"/>
              <a:lstStyle/>
              <a:p>
                <a:endParaRPr lang="ja-JP" altLang="en-US"/>
              </a:p>
            </p:txBody>
          </p:sp>
          <p:sp>
            <p:nvSpPr>
              <p:cNvPr id="102" name="Line 84"/>
              <p:cNvSpPr>
                <a:spLocks noChangeAspect="1" noChangeShapeType="1"/>
              </p:cNvSpPr>
              <p:nvPr/>
            </p:nvSpPr>
            <p:spPr bwMode="auto">
              <a:xfrm rot="-5100000">
                <a:off x="4605" y="753"/>
                <a:ext cx="49"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03" name="Line 85"/>
              <p:cNvSpPr>
                <a:spLocks noChangeAspect="1" noChangeShapeType="1"/>
              </p:cNvSpPr>
              <p:nvPr/>
            </p:nvSpPr>
            <p:spPr bwMode="auto">
              <a:xfrm rot="-5100000">
                <a:off x="4604" y="839"/>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04" name="Line 86"/>
              <p:cNvSpPr>
                <a:spLocks noChangeAspect="1" noChangeShapeType="1"/>
              </p:cNvSpPr>
              <p:nvPr/>
            </p:nvSpPr>
            <p:spPr bwMode="auto">
              <a:xfrm rot="-5100000">
                <a:off x="4604" y="926"/>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05" name="Line 87"/>
              <p:cNvSpPr>
                <a:spLocks noChangeAspect="1" noChangeShapeType="1"/>
              </p:cNvSpPr>
              <p:nvPr/>
            </p:nvSpPr>
            <p:spPr bwMode="auto">
              <a:xfrm rot="-5100000">
                <a:off x="4605" y="1012"/>
                <a:ext cx="50"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06" name="Line 88"/>
              <p:cNvSpPr>
                <a:spLocks noChangeAspect="1" noChangeShapeType="1"/>
              </p:cNvSpPr>
              <p:nvPr/>
            </p:nvSpPr>
            <p:spPr bwMode="auto">
              <a:xfrm rot="-5100000">
                <a:off x="4604" y="1099"/>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07" name="Line 89"/>
              <p:cNvSpPr>
                <a:spLocks noChangeAspect="1" noChangeShapeType="1"/>
              </p:cNvSpPr>
              <p:nvPr/>
            </p:nvSpPr>
            <p:spPr bwMode="auto">
              <a:xfrm rot="-5100000">
                <a:off x="4605" y="1185"/>
                <a:ext cx="49"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08" name="Line 90"/>
              <p:cNvSpPr>
                <a:spLocks noChangeAspect="1" noChangeShapeType="1"/>
              </p:cNvSpPr>
              <p:nvPr/>
            </p:nvSpPr>
            <p:spPr bwMode="auto">
              <a:xfrm rot="-5100000">
                <a:off x="4604" y="1271"/>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09" name="Line 91"/>
              <p:cNvSpPr>
                <a:spLocks noChangeAspect="1" noChangeShapeType="1"/>
              </p:cNvSpPr>
              <p:nvPr/>
            </p:nvSpPr>
            <p:spPr bwMode="auto">
              <a:xfrm rot="-5100000">
                <a:off x="4604" y="1358"/>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10" name="Line 92"/>
              <p:cNvSpPr>
                <a:spLocks noChangeAspect="1" noChangeShapeType="1"/>
              </p:cNvSpPr>
              <p:nvPr/>
            </p:nvSpPr>
            <p:spPr bwMode="auto">
              <a:xfrm rot="-5100000">
                <a:off x="4605" y="1444"/>
                <a:ext cx="49"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11" name="Line 93"/>
              <p:cNvSpPr>
                <a:spLocks noChangeAspect="1" noChangeShapeType="1"/>
              </p:cNvSpPr>
              <p:nvPr/>
            </p:nvSpPr>
            <p:spPr bwMode="auto">
              <a:xfrm rot="-5100000">
                <a:off x="4604" y="1530"/>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12" name="Line 94"/>
              <p:cNvSpPr>
                <a:spLocks noChangeAspect="1" noChangeShapeType="1"/>
              </p:cNvSpPr>
              <p:nvPr/>
            </p:nvSpPr>
            <p:spPr bwMode="auto">
              <a:xfrm rot="-5100000">
                <a:off x="4605" y="1616"/>
                <a:ext cx="50"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13" name="Line 95"/>
              <p:cNvSpPr>
                <a:spLocks noChangeAspect="1" noChangeShapeType="1"/>
              </p:cNvSpPr>
              <p:nvPr/>
            </p:nvSpPr>
            <p:spPr bwMode="auto">
              <a:xfrm rot="-5100000">
                <a:off x="4604" y="1703"/>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14" name="Line 96"/>
              <p:cNvSpPr>
                <a:spLocks noChangeAspect="1" noChangeShapeType="1"/>
              </p:cNvSpPr>
              <p:nvPr/>
            </p:nvSpPr>
            <p:spPr bwMode="auto">
              <a:xfrm rot="-5100000">
                <a:off x="4604" y="1790"/>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15" name="Line 97"/>
              <p:cNvSpPr>
                <a:spLocks noChangeAspect="1" noChangeShapeType="1"/>
              </p:cNvSpPr>
              <p:nvPr/>
            </p:nvSpPr>
            <p:spPr bwMode="auto">
              <a:xfrm rot="-5100000">
                <a:off x="4605" y="1876"/>
                <a:ext cx="49"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16" name="Line 98"/>
              <p:cNvSpPr>
                <a:spLocks noChangeAspect="1" noChangeShapeType="1"/>
              </p:cNvSpPr>
              <p:nvPr/>
            </p:nvSpPr>
            <p:spPr bwMode="auto">
              <a:xfrm rot="-5100000">
                <a:off x="4604" y="1962"/>
                <a:ext cx="51" cy="49"/>
              </a:xfrm>
              <a:prstGeom prst="line">
                <a:avLst/>
              </a:prstGeom>
              <a:noFill/>
              <a:ln w="15875">
                <a:solidFill>
                  <a:srgbClr val="000000"/>
                </a:solidFill>
                <a:round/>
                <a:headEnd/>
                <a:tailEnd/>
              </a:ln>
            </p:spPr>
            <p:txBody>
              <a:bodyPr lIns="74295" tIns="8890" rIns="74295" bIns="8890"/>
              <a:lstStyle/>
              <a:p>
                <a:endParaRPr lang="ja-JP" altLang="en-US"/>
              </a:p>
            </p:txBody>
          </p:sp>
          <p:sp>
            <p:nvSpPr>
              <p:cNvPr id="117" name="Freeform 133"/>
              <p:cNvSpPr>
                <a:spLocks noChangeAspect="1"/>
              </p:cNvSpPr>
              <p:nvPr/>
            </p:nvSpPr>
            <p:spPr bwMode="auto">
              <a:xfrm>
                <a:off x="4656" y="753"/>
                <a:ext cx="72" cy="568"/>
              </a:xfrm>
              <a:custGeom>
                <a:avLst/>
                <a:gdLst>
                  <a:gd name="T0" fmla="*/ 26 w 120"/>
                  <a:gd name="T1" fmla="*/ 0 h 948"/>
                  <a:gd name="T2" fmla="*/ 16 w 120"/>
                  <a:gd name="T3" fmla="*/ 18 h 948"/>
                  <a:gd name="T4" fmla="*/ 21 w 120"/>
                  <a:gd name="T5" fmla="*/ 42 h 948"/>
                  <a:gd name="T6" fmla="*/ 17 w 120"/>
                  <a:gd name="T7" fmla="*/ 62 h 948"/>
                  <a:gd name="T8" fmla="*/ 20 w 120"/>
                  <a:gd name="T9" fmla="*/ 102 h 948"/>
                  <a:gd name="T10" fmla="*/ 12 w 120"/>
                  <a:gd name="T11" fmla="*/ 132 h 948"/>
                  <a:gd name="T12" fmla="*/ 19 w 120"/>
                  <a:gd name="T13" fmla="*/ 161 h 948"/>
                  <a:gd name="T14" fmla="*/ 12 w 120"/>
                  <a:gd name="T15" fmla="*/ 186 h 948"/>
                  <a:gd name="T16" fmla="*/ 6 w 120"/>
                  <a:gd name="T17" fmla="*/ 196 h 948"/>
                  <a:gd name="T18" fmla="*/ 0 w 120"/>
                  <a:gd name="T19" fmla="*/ 204 h 9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0"/>
                  <a:gd name="T31" fmla="*/ 0 h 948"/>
                  <a:gd name="T32" fmla="*/ 120 w 120"/>
                  <a:gd name="T33" fmla="*/ 948 h 9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0" h="948">
                    <a:moveTo>
                      <a:pt x="120" y="0"/>
                    </a:moveTo>
                    <a:cubicBezTo>
                      <a:pt x="98" y="25"/>
                      <a:pt x="76" y="51"/>
                      <a:pt x="72" y="84"/>
                    </a:cubicBezTo>
                    <a:cubicBezTo>
                      <a:pt x="68" y="117"/>
                      <a:pt x="96" y="162"/>
                      <a:pt x="98" y="196"/>
                    </a:cubicBezTo>
                    <a:cubicBezTo>
                      <a:pt x="100" y="230"/>
                      <a:pt x="83" y="242"/>
                      <a:pt x="82" y="288"/>
                    </a:cubicBezTo>
                    <a:cubicBezTo>
                      <a:pt x="81" y="334"/>
                      <a:pt x="98" y="417"/>
                      <a:pt x="94" y="472"/>
                    </a:cubicBezTo>
                    <a:cubicBezTo>
                      <a:pt x="90" y="527"/>
                      <a:pt x="57" y="570"/>
                      <a:pt x="56" y="616"/>
                    </a:cubicBezTo>
                    <a:cubicBezTo>
                      <a:pt x="55" y="662"/>
                      <a:pt x="86" y="707"/>
                      <a:pt x="86" y="748"/>
                    </a:cubicBezTo>
                    <a:cubicBezTo>
                      <a:pt x="86" y="789"/>
                      <a:pt x="66" y="837"/>
                      <a:pt x="56" y="864"/>
                    </a:cubicBezTo>
                    <a:cubicBezTo>
                      <a:pt x="46" y="891"/>
                      <a:pt x="35" y="898"/>
                      <a:pt x="26" y="912"/>
                    </a:cubicBezTo>
                    <a:cubicBezTo>
                      <a:pt x="17" y="926"/>
                      <a:pt x="8" y="937"/>
                      <a:pt x="0" y="948"/>
                    </a:cubicBezTo>
                  </a:path>
                </a:pathLst>
              </a:custGeom>
              <a:noFill/>
              <a:ln w="15875">
                <a:solidFill>
                  <a:srgbClr val="000000"/>
                </a:solidFill>
                <a:round/>
                <a:headEnd/>
                <a:tailEnd/>
              </a:ln>
            </p:spPr>
            <p:txBody>
              <a:bodyPr lIns="74295" tIns="8890" rIns="74295" bIns="8890"/>
              <a:lstStyle/>
              <a:p>
                <a:endParaRPr lang="ja-JP" altLang="en-US"/>
              </a:p>
            </p:txBody>
          </p:sp>
          <p:sp>
            <p:nvSpPr>
              <p:cNvPr id="118" name="Freeform 134"/>
              <p:cNvSpPr>
                <a:spLocks noChangeAspect="1"/>
              </p:cNvSpPr>
              <p:nvPr/>
            </p:nvSpPr>
            <p:spPr bwMode="auto">
              <a:xfrm>
                <a:off x="4656" y="1444"/>
                <a:ext cx="73" cy="604"/>
              </a:xfrm>
              <a:custGeom>
                <a:avLst/>
                <a:gdLst>
                  <a:gd name="T0" fmla="*/ 0 w 122"/>
                  <a:gd name="T1" fmla="*/ 0 h 1008"/>
                  <a:gd name="T2" fmla="*/ 8 w 122"/>
                  <a:gd name="T3" fmla="*/ 13 h 1008"/>
                  <a:gd name="T4" fmla="*/ 8 w 122"/>
                  <a:gd name="T5" fmla="*/ 31 h 1008"/>
                  <a:gd name="T6" fmla="*/ 17 w 122"/>
                  <a:gd name="T7" fmla="*/ 41 h 1008"/>
                  <a:gd name="T8" fmla="*/ 13 w 122"/>
                  <a:gd name="T9" fmla="*/ 75 h 1008"/>
                  <a:gd name="T10" fmla="*/ 20 w 122"/>
                  <a:gd name="T11" fmla="*/ 93 h 1008"/>
                  <a:gd name="T12" fmla="*/ 19 w 122"/>
                  <a:gd name="T13" fmla="*/ 111 h 1008"/>
                  <a:gd name="T14" fmla="*/ 15 w 122"/>
                  <a:gd name="T15" fmla="*/ 134 h 1008"/>
                  <a:gd name="T16" fmla="*/ 26 w 122"/>
                  <a:gd name="T17" fmla="*/ 173 h 1008"/>
                  <a:gd name="T18" fmla="*/ 17 w 122"/>
                  <a:gd name="T19" fmla="*/ 196 h 1008"/>
                  <a:gd name="T20" fmla="*/ 26 w 122"/>
                  <a:gd name="T21" fmla="*/ 217 h 10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
                  <a:gd name="T34" fmla="*/ 0 h 1008"/>
                  <a:gd name="T35" fmla="*/ 122 w 122"/>
                  <a:gd name="T36" fmla="*/ 1008 h 10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 h="1008">
                    <a:moveTo>
                      <a:pt x="0" y="0"/>
                    </a:moveTo>
                    <a:cubicBezTo>
                      <a:pt x="16" y="18"/>
                      <a:pt x="32" y="36"/>
                      <a:pt x="38" y="60"/>
                    </a:cubicBezTo>
                    <a:cubicBezTo>
                      <a:pt x="44" y="84"/>
                      <a:pt x="31" y="122"/>
                      <a:pt x="38" y="144"/>
                    </a:cubicBezTo>
                    <a:cubicBezTo>
                      <a:pt x="45" y="166"/>
                      <a:pt x="74" y="158"/>
                      <a:pt x="78" y="192"/>
                    </a:cubicBezTo>
                    <a:cubicBezTo>
                      <a:pt x="82" y="226"/>
                      <a:pt x="57" y="308"/>
                      <a:pt x="60" y="348"/>
                    </a:cubicBezTo>
                    <a:cubicBezTo>
                      <a:pt x="63" y="388"/>
                      <a:pt x="89" y="404"/>
                      <a:pt x="94" y="432"/>
                    </a:cubicBezTo>
                    <a:cubicBezTo>
                      <a:pt x="99" y="460"/>
                      <a:pt x="94" y="485"/>
                      <a:pt x="90" y="516"/>
                    </a:cubicBezTo>
                    <a:cubicBezTo>
                      <a:pt x="86" y="547"/>
                      <a:pt x="63" y="572"/>
                      <a:pt x="68" y="620"/>
                    </a:cubicBezTo>
                    <a:cubicBezTo>
                      <a:pt x="73" y="668"/>
                      <a:pt x="118" y="755"/>
                      <a:pt x="120" y="804"/>
                    </a:cubicBezTo>
                    <a:cubicBezTo>
                      <a:pt x="122" y="853"/>
                      <a:pt x="82" y="878"/>
                      <a:pt x="82" y="912"/>
                    </a:cubicBezTo>
                    <a:cubicBezTo>
                      <a:pt x="82" y="946"/>
                      <a:pt x="101" y="977"/>
                      <a:pt x="120" y="1008"/>
                    </a:cubicBezTo>
                  </a:path>
                </a:pathLst>
              </a:custGeom>
              <a:noFill/>
              <a:ln w="15875">
                <a:solidFill>
                  <a:srgbClr val="000000"/>
                </a:solidFill>
                <a:round/>
                <a:headEnd/>
                <a:tailEnd/>
              </a:ln>
            </p:spPr>
            <p:txBody>
              <a:bodyPr lIns="74295" tIns="8890" rIns="74295" bIns="8890"/>
              <a:lstStyle/>
              <a:p>
                <a:endParaRPr lang="ja-JP" altLang="en-US"/>
              </a:p>
            </p:txBody>
          </p:sp>
          <p:sp>
            <p:nvSpPr>
              <p:cNvPr id="119" name="Line 158"/>
              <p:cNvSpPr>
                <a:spLocks noChangeAspect="1" noChangeShapeType="1"/>
              </p:cNvSpPr>
              <p:nvPr/>
            </p:nvSpPr>
            <p:spPr bwMode="auto">
              <a:xfrm>
                <a:off x="4681" y="622"/>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120" name="Line 159"/>
              <p:cNvSpPr>
                <a:spLocks noChangeAspect="1" noChangeShapeType="1"/>
              </p:cNvSpPr>
              <p:nvPr/>
            </p:nvSpPr>
            <p:spPr bwMode="auto">
              <a:xfrm>
                <a:off x="4678" y="2072"/>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grpSp>
        <p:grpSp>
          <p:nvGrpSpPr>
            <p:cNvPr id="8" name="Group 170"/>
            <p:cNvGrpSpPr>
              <a:grpSpLocks/>
            </p:cNvGrpSpPr>
            <p:nvPr/>
          </p:nvGrpSpPr>
          <p:grpSpPr bwMode="auto">
            <a:xfrm>
              <a:off x="3760" y="618"/>
              <a:ext cx="506" cy="1582"/>
              <a:chOff x="3848" y="618"/>
              <a:chExt cx="506" cy="1582"/>
            </a:xfrm>
          </p:grpSpPr>
          <p:sp>
            <p:nvSpPr>
              <p:cNvPr id="79" name="Line 20"/>
              <p:cNvSpPr>
                <a:spLocks noChangeAspect="1" noChangeShapeType="1"/>
              </p:cNvSpPr>
              <p:nvPr/>
            </p:nvSpPr>
            <p:spPr bwMode="auto">
              <a:xfrm>
                <a:off x="3900" y="753"/>
                <a:ext cx="1" cy="1295"/>
              </a:xfrm>
              <a:prstGeom prst="line">
                <a:avLst/>
              </a:prstGeom>
              <a:noFill/>
              <a:ln w="15875">
                <a:solidFill>
                  <a:srgbClr val="000000"/>
                </a:solidFill>
                <a:round/>
                <a:headEnd/>
                <a:tailEnd/>
              </a:ln>
            </p:spPr>
            <p:txBody>
              <a:bodyPr lIns="74295" tIns="8890" rIns="74295" bIns="8890"/>
              <a:lstStyle/>
              <a:p>
                <a:endParaRPr lang="ja-JP" altLang="en-US"/>
              </a:p>
            </p:txBody>
          </p:sp>
          <p:sp>
            <p:nvSpPr>
              <p:cNvPr id="80" name="Line 69"/>
              <p:cNvSpPr>
                <a:spLocks noChangeAspect="1" noChangeShapeType="1"/>
              </p:cNvSpPr>
              <p:nvPr/>
            </p:nvSpPr>
            <p:spPr bwMode="auto">
              <a:xfrm rot="-5100000">
                <a:off x="3848" y="753"/>
                <a:ext cx="49"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1" name="Line 70"/>
              <p:cNvSpPr>
                <a:spLocks noChangeAspect="1" noChangeShapeType="1"/>
              </p:cNvSpPr>
              <p:nvPr/>
            </p:nvSpPr>
            <p:spPr bwMode="auto">
              <a:xfrm rot="-5100000">
                <a:off x="3847" y="839"/>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2" name="Line 71"/>
              <p:cNvSpPr>
                <a:spLocks noChangeAspect="1" noChangeShapeType="1"/>
              </p:cNvSpPr>
              <p:nvPr/>
            </p:nvSpPr>
            <p:spPr bwMode="auto">
              <a:xfrm rot="-5100000">
                <a:off x="3847" y="926"/>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3" name="Line 72"/>
              <p:cNvSpPr>
                <a:spLocks noChangeAspect="1" noChangeShapeType="1"/>
              </p:cNvSpPr>
              <p:nvPr/>
            </p:nvSpPr>
            <p:spPr bwMode="auto">
              <a:xfrm rot="-5100000">
                <a:off x="3848" y="1012"/>
                <a:ext cx="50"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4" name="Line 73"/>
              <p:cNvSpPr>
                <a:spLocks noChangeAspect="1" noChangeShapeType="1"/>
              </p:cNvSpPr>
              <p:nvPr/>
            </p:nvSpPr>
            <p:spPr bwMode="auto">
              <a:xfrm rot="-5100000">
                <a:off x="3847" y="1099"/>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5" name="Line 74"/>
              <p:cNvSpPr>
                <a:spLocks noChangeAspect="1" noChangeShapeType="1"/>
              </p:cNvSpPr>
              <p:nvPr/>
            </p:nvSpPr>
            <p:spPr bwMode="auto">
              <a:xfrm rot="-5100000">
                <a:off x="3848" y="1185"/>
                <a:ext cx="49"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6" name="Line 75"/>
              <p:cNvSpPr>
                <a:spLocks noChangeAspect="1" noChangeShapeType="1"/>
              </p:cNvSpPr>
              <p:nvPr/>
            </p:nvSpPr>
            <p:spPr bwMode="auto">
              <a:xfrm rot="-5100000">
                <a:off x="3847" y="1271"/>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7" name="Line 76"/>
              <p:cNvSpPr>
                <a:spLocks noChangeAspect="1" noChangeShapeType="1"/>
              </p:cNvSpPr>
              <p:nvPr/>
            </p:nvSpPr>
            <p:spPr bwMode="auto">
              <a:xfrm rot="-5100000">
                <a:off x="3847" y="1358"/>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8" name="Line 77"/>
              <p:cNvSpPr>
                <a:spLocks noChangeAspect="1" noChangeShapeType="1"/>
              </p:cNvSpPr>
              <p:nvPr/>
            </p:nvSpPr>
            <p:spPr bwMode="auto">
              <a:xfrm rot="-5100000">
                <a:off x="3848" y="1444"/>
                <a:ext cx="49" cy="50"/>
              </a:xfrm>
              <a:prstGeom prst="line">
                <a:avLst/>
              </a:prstGeom>
              <a:noFill/>
              <a:ln w="15875">
                <a:solidFill>
                  <a:srgbClr val="000000"/>
                </a:solidFill>
                <a:round/>
                <a:headEnd/>
                <a:tailEnd/>
              </a:ln>
            </p:spPr>
            <p:txBody>
              <a:bodyPr lIns="74295" tIns="8890" rIns="74295" bIns="8890"/>
              <a:lstStyle/>
              <a:p>
                <a:endParaRPr lang="ja-JP" altLang="en-US"/>
              </a:p>
            </p:txBody>
          </p:sp>
          <p:sp>
            <p:nvSpPr>
              <p:cNvPr id="89" name="Line 78"/>
              <p:cNvSpPr>
                <a:spLocks noChangeAspect="1" noChangeShapeType="1"/>
              </p:cNvSpPr>
              <p:nvPr/>
            </p:nvSpPr>
            <p:spPr bwMode="auto">
              <a:xfrm rot="-5100000">
                <a:off x="3847" y="1530"/>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90" name="Line 79"/>
              <p:cNvSpPr>
                <a:spLocks noChangeAspect="1" noChangeShapeType="1"/>
              </p:cNvSpPr>
              <p:nvPr/>
            </p:nvSpPr>
            <p:spPr bwMode="auto">
              <a:xfrm rot="-5100000">
                <a:off x="3848" y="1616"/>
                <a:ext cx="50" cy="50"/>
              </a:xfrm>
              <a:prstGeom prst="line">
                <a:avLst/>
              </a:prstGeom>
              <a:noFill/>
              <a:ln w="15875">
                <a:solidFill>
                  <a:srgbClr val="000000"/>
                </a:solidFill>
                <a:round/>
                <a:headEnd/>
                <a:tailEnd/>
              </a:ln>
            </p:spPr>
            <p:txBody>
              <a:bodyPr lIns="74295" tIns="8890" rIns="74295" bIns="8890"/>
              <a:lstStyle/>
              <a:p>
                <a:endParaRPr lang="ja-JP" altLang="en-US"/>
              </a:p>
            </p:txBody>
          </p:sp>
          <p:sp>
            <p:nvSpPr>
              <p:cNvPr id="91" name="Line 80"/>
              <p:cNvSpPr>
                <a:spLocks noChangeAspect="1" noChangeShapeType="1"/>
              </p:cNvSpPr>
              <p:nvPr/>
            </p:nvSpPr>
            <p:spPr bwMode="auto">
              <a:xfrm rot="-5100000">
                <a:off x="3847" y="1703"/>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92" name="Line 81"/>
              <p:cNvSpPr>
                <a:spLocks noChangeAspect="1" noChangeShapeType="1"/>
              </p:cNvSpPr>
              <p:nvPr/>
            </p:nvSpPr>
            <p:spPr bwMode="auto">
              <a:xfrm rot="-5100000">
                <a:off x="3847" y="1790"/>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93" name="Line 82"/>
              <p:cNvSpPr>
                <a:spLocks noChangeAspect="1" noChangeShapeType="1"/>
              </p:cNvSpPr>
              <p:nvPr/>
            </p:nvSpPr>
            <p:spPr bwMode="auto">
              <a:xfrm rot="-5100000">
                <a:off x="3848" y="1876"/>
                <a:ext cx="49" cy="50"/>
              </a:xfrm>
              <a:prstGeom prst="line">
                <a:avLst/>
              </a:prstGeom>
              <a:noFill/>
              <a:ln w="15875">
                <a:solidFill>
                  <a:srgbClr val="000000"/>
                </a:solidFill>
                <a:round/>
                <a:headEnd/>
                <a:tailEnd/>
              </a:ln>
            </p:spPr>
            <p:txBody>
              <a:bodyPr lIns="74295" tIns="8890" rIns="74295" bIns="8890"/>
              <a:lstStyle/>
              <a:p>
                <a:endParaRPr lang="ja-JP" altLang="en-US"/>
              </a:p>
            </p:txBody>
          </p:sp>
          <p:sp>
            <p:nvSpPr>
              <p:cNvPr id="94" name="Line 83"/>
              <p:cNvSpPr>
                <a:spLocks noChangeAspect="1" noChangeShapeType="1"/>
              </p:cNvSpPr>
              <p:nvPr/>
            </p:nvSpPr>
            <p:spPr bwMode="auto">
              <a:xfrm rot="-5100000">
                <a:off x="3847" y="1962"/>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95" name="Freeform 130"/>
              <p:cNvSpPr>
                <a:spLocks noChangeAspect="1"/>
              </p:cNvSpPr>
              <p:nvPr/>
            </p:nvSpPr>
            <p:spPr bwMode="auto">
              <a:xfrm>
                <a:off x="3949" y="753"/>
                <a:ext cx="195" cy="607"/>
              </a:xfrm>
              <a:custGeom>
                <a:avLst/>
                <a:gdLst>
                  <a:gd name="T0" fmla="*/ 1 w 325"/>
                  <a:gd name="T1" fmla="*/ 0 h 1014"/>
                  <a:gd name="T2" fmla="*/ 5 w 325"/>
                  <a:gd name="T3" fmla="*/ 31 h 1014"/>
                  <a:gd name="T4" fmla="*/ 1 w 325"/>
                  <a:gd name="T5" fmla="*/ 62 h 1014"/>
                  <a:gd name="T6" fmla="*/ 10 w 325"/>
                  <a:gd name="T7" fmla="*/ 80 h 1014"/>
                  <a:gd name="T8" fmla="*/ 5 w 325"/>
                  <a:gd name="T9" fmla="*/ 93 h 1014"/>
                  <a:gd name="T10" fmla="*/ 5 w 325"/>
                  <a:gd name="T11" fmla="*/ 111 h 1014"/>
                  <a:gd name="T12" fmla="*/ 19 w 325"/>
                  <a:gd name="T13" fmla="*/ 124 h 1014"/>
                  <a:gd name="T14" fmla="*/ 23 w 325"/>
                  <a:gd name="T15" fmla="*/ 141 h 1014"/>
                  <a:gd name="T16" fmla="*/ 37 w 325"/>
                  <a:gd name="T17" fmla="*/ 162 h 1014"/>
                  <a:gd name="T18" fmla="*/ 37 w 325"/>
                  <a:gd name="T19" fmla="*/ 178 h 1014"/>
                  <a:gd name="T20" fmla="*/ 46 w 325"/>
                  <a:gd name="T21" fmla="*/ 185 h 1014"/>
                  <a:gd name="T22" fmla="*/ 55 w 325"/>
                  <a:gd name="T23" fmla="*/ 203 h 1014"/>
                  <a:gd name="T24" fmla="*/ 69 w 325"/>
                  <a:gd name="T25" fmla="*/ 208 h 1014"/>
                  <a:gd name="T26" fmla="*/ 64 w 325"/>
                  <a:gd name="T27" fmla="*/ 216 h 1014"/>
                  <a:gd name="T28" fmla="*/ 55 w 325"/>
                  <a:gd name="T29" fmla="*/ 216 h 1014"/>
                  <a:gd name="T30" fmla="*/ 41 w 325"/>
                  <a:gd name="T31" fmla="*/ 208 h 1014"/>
                  <a:gd name="T32" fmla="*/ 37 w 325"/>
                  <a:gd name="T33" fmla="*/ 203 h 10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5"/>
                  <a:gd name="T52" fmla="*/ 0 h 1014"/>
                  <a:gd name="T53" fmla="*/ 325 w 325"/>
                  <a:gd name="T54" fmla="*/ 1014 h 10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5" h="1014">
                    <a:moveTo>
                      <a:pt x="3" y="0"/>
                    </a:moveTo>
                    <a:cubicBezTo>
                      <a:pt x="13" y="48"/>
                      <a:pt x="24" y="96"/>
                      <a:pt x="24" y="144"/>
                    </a:cubicBezTo>
                    <a:cubicBezTo>
                      <a:pt x="24" y="192"/>
                      <a:pt x="0" y="250"/>
                      <a:pt x="3" y="288"/>
                    </a:cubicBezTo>
                    <a:cubicBezTo>
                      <a:pt x="6" y="326"/>
                      <a:pt x="42" y="348"/>
                      <a:pt x="45" y="372"/>
                    </a:cubicBezTo>
                    <a:cubicBezTo>
                      <a:pt x="48" y="396"/>
                      <a:pt x="27" y="408"/>
                      <a:pt x="24" y="432"/>
                    </a:cubicBezTo>
                    <a:cubicBezTo>
                      <a:pt x="21" y="456"/>
                      <a:pt x="14" y="492"/>
                      <a:pt x="24" y="516"/>
                    </a:cubicBezTo>
                    <a:cubicBezTo>
                      <a:pt x="34" y="540"/>
                      <a:pt x="73" y="552"/>
                      <a:pt x="87" y="576"/>
                    </a:cubicBezTo>
                    <a:cubicBezTo>
                      <a:pt x="101" y="600"/>
                      <a:pt x="94" y="630"/>
                      <a:pt x="108" y="660"/>
                    </a:cubicBezTo>
                    <a:cubicBezTo>
                      <a:pt x="122" y="690"/>
                      <a:pt x="161" y="728"/>
                      <a:pt x="171" y="756"/>
                    </a:cubicBezTo>
                    <a:cubicBezTo>
                      <a:pt x="181" y="784"/>
                      <a:pt x="164" y="810"/>
                      <a:pt x="171" y="828"/>
                    </a:cubicBezTo>
                    <a:cubicBezTo>
                      <a:pt x="178" y="846"/>
                      <a:pt x="199" y="844"/>
                      <a:pt x="213" y="864"/>
                    </a:cubicBezTo>
                    <a:cubicBezTo>
                      <a:pt x="227" y="884"/>
                      <a:pt x="238" y="930"/>
                      <a:pt x="255" y="948"/>
                    </a:cubicBezTo>
                    <a:cubicBezTo>
                      <a:pt x="272" y="966"/>
                      <a:pt x="311" y="962"/>
                      <a:pt x="318" y="972"/>
                    </a:cubicBezTo>
                    <a:cubicBezTo>
                      <a:pt x="325" y="982"/>
                      <a:pt x="307" y="1002"/>
                      <a:pt x="297" y="1008"/>
                    </a:cubicBezTo>
                    <a:cubicBezTo>
                      <a:pt x="287" y="1014"/>
                      <a:pt x="272" y="1014"/>
                      <a:pt x="255" y="1008"/>
                    </a:cubicBezTo>
                    <a:cubicBezTo>
                      <a:pt x="238" y="1002"/>
                      <a:pt x="206" y="982"/>
                      <a:pt x="192" y="972"/>
                    </a:cubicBezTo>
                    <a:cubicBezTo>
                      <a:pt x="178" y="962"/>
                      <a:pt x="174" y="954"/>
                      <a:pt x="171" y="948"/>
                    </a:cubicBezTo>
                  </a:path>
                </a:pathLst>
              </a:custGeom>
              <a:noFill/>
              <a:ln w="15875">
                <a:solidFill>
                  <a:srgbClr val="000000"/>
                </a:solidFill>
                <a:round/>
                <a:headEnd/>
                <a:tailEnd/>
              </a:ln>
            </p:spPr>
            <p:txBody>
              <a:bodyPr lIns="74295" tIns="8890" rIns="74295" bIns="8890"/>
              <a:lstStyle/>
              <a:p>
                <a:endParaRPr lang="ja-JP" altLang="en-US"/>
              </a:p>
            </p:txBody>
          </p:sp>
          <p:sp>
            <p:nvSpPr>
              <p:cNvPr id="96" name="Freeform 131"/>
              <p:cNvSpPr>
                <a:spLocks noChangeAspect="1"/>
              </p:cNvSpPr>
              <p:nvPr/>
            </p:nvSpPr>
            <p:spPr bwMode="auto">
              <a:xfrm>
                <a:off x="3936" y="1460"/>
                <a:ext cx="228" cy="588"/>
              </a:xfrm>
              <a:custGeom>
                <a:avLst/>
                <a:gdLst>
                  <a:gd name="T0" fmla="*/ 43 w 381"/>
                  <a:gd name="T1" fmla="*/ 12 h 979"/>
                  <a:gd name="T2" fmla="*/ 43 w 381"/>
                  <a:gd name="T3" fmla="*/ 7 h 979"/>
                  <a:gd name="T4" fmla="*/ 54 w 381"/>
                  <a:gd name="T5" fmla="*/ 1 h 979"/>
                  <a:gd name="T6" fmla="*/ 75 w 381"/>
                  <a:gd name="T7" fmla="*/ 3 h 979"/>
                  <a:gd name="T8" fmla="*/ 81 w 381"/>
                  <a:gd name="T9" fmla="*/ 8 h 979"/>
                  <a:gd name="T10" fmla="*/ 68 w 381"/>
                  <a:gd name="T11" fmla="*/ 8 h 979"/>
                  <a:gd name="T12" fmla="*/ 52 w 381"/>
                  <a:gd name="T13" fmla="*/ 8 h 979"/>
                  <a:gd name="T14" fmla="*/ 48 w 381"/>
                  <a:gd name="T15" fmla="*/ 17 h 979"/>
                  <a:gd name="T16" fmla="*/ 43 w 381"/>
                  <a:gd name="T17" fmla="*/ 32 h 979"/>
                  <a:gd name="T18" fmla="*/ 43 w 381"/>
                  <a:gd name="T19" fmla="*/ 46 h 979"/>
                  <a:gd name="T20" fmla="*/ 35 w 381"/>
                  <a:gd name="T21" fmla="*/ 56 h 979"/>
                  <a:gd name="T22" fmla="*/ 26 w 381"/>
                  <a:gd name="T23" fmla="*/ 62 h 979"/>
                  <a:gd name="T24" fmla="*/ 21 w 381"/>
                  <a:gd name="T25" fmla="*/ 74 h 979"/>
                  <a:gd name="T26" fmla="*/ 13 w 381"/>
                  <a:gd name="T27" fmla="*/ 81 h 979"/>
                  <a:gd name="T28" fmla="*/ 8 w 381"/>
                  <a:gd name="T29" fmla="*/ 105 h 979"/>
                  <a:gd name="T30" fmla="*/ 4 w 381"/>
                  <a:gd name="T31" fmla="*/ 137 h 979"/>
                  <a:gd name="T32" fmla="*/ 10 w 381"/>
                  <a:gd name="T33" fmla="*/ 157 h 979"/>
                  <a:gd name="T34" fmla="*/ 4 w 381"/>
                  <a:gd name="T35" fmla="*/ 174 h 979"/>
                  <a:gd name="T36" fmla="*/ 7 w 381"/>
                  <a:gd name="T37" fmla="*/ 191 h 979"/>
                  <a:gd name="T38" fmla="*/ 0 w 381"/>
                  <a:gd name="T39" fmla="*/ 212 h 97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1"/>
                  <a:gd name="T61" fmla="*/ 0 h 979"/>
                  <a:gd name="T62" fmla="*/ 381 w 381"/>
                  <a:gd name="T63" fmla="*/ 979 h 97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1" h="979">
                    <a:moveTo>
                      <a:pt x="202" y="55"/>
                    </a:moveTo>
                    <a:cubicBezTo>
                      <a:pt x="198" y="47"/>
                      <a:pt x="194" y="40"/>
                      <a:pt x="202" y="31"/>
                    </a:cubicBezTo>
                    <a:cubicBezTo>
                      <a:pt x="210" y="22"/>
                      <a:pt x="225" y="6"/>
                      <a:pt x="250" y="3"/>
                    </a:cubicBezTo>
                    <a:cubicBezTo>
                      <a:pt x="275" y="0"/>
                      <a:pt x="328" y="9"/>
                      <a:pt x="349" y="15"/>
                    </a:cubicBezTo>
                    <a:cubicBezTo>
                      <a:pt x="370" y="21"/>
                      <a:pt x="381" y="36"/>
                      <a:pt x="376" y="39"/>
                    </a:cubicBezTo>
                    <a:cubicBezTo>
                      <a:pt x="371" y="42"/>
                      <a:pt x="338" y="35"/>
                      <a:pt x="316" y="35"/>
                    </a:cubicBezTo>
                    <a:cubicBezTo>
                      <a:pt x="294" y="35"/>
                      <a:pt x="259" y="32"/>
                      <a:pt x="244" y="39"/>
                    </a:cubicBezTo>
                    <a:cubicBezTo>
                      <a:pt x="229" y="46"/>
                      <a:pt x="233" y="61"/>
                      <a:pt x="226" y="79"/>
                    </a:cubicBezTo>
                    <a:cubicBezTo>
                      <a:pt x="219" y="97"/>
                      <a:pt x="206" y="124"/>
                      <a:pt x="202" y="147"/>
                    </a:cubicBezTo>
                    <a:cubicBezTo>
                      <a:pt x="198" y="170"/>
                      <a:pt x="208" y="196"/>
                      <a:pt x="202" y="215"/>
                    </a:cubicBezTo>
                    <a:cubicBezTo>
                      <a:pt x="196" y="234"/>
                      <a:pt x="179" y="247"/>
                      <a:pt x="166" y="259"/>
                    </a:cubicBezTo>
                    <a:cubicBezTo>
                      <a:pt x="153" y="271"/>
                      <a:pt x="135" y="273"/>
                      <a:pt x="124" y="287"/>
                    </a:cubicBezTo>
                    <a:cubicBezTo>
                      <a:pt x="113" y="301"/>
                      <a:pt x="108" y="328"/>
                      <a:pt x="97" y="343"/>
                    </a:cubicBezTo>
                    <a:cubicBezTo>
                      <a:pt x="86" y="358"/>
                      <a:pt x="70" y="351"/>
                      <a:pt x="60" y="375"/>
                    </a:cubicBezTo>
                    <a:cubicBezTo>
                      <a:pt x="50" y="399"/>
                      <a:pt x="43" y="444"/>
                      <a:pt x="36" y="487"/>
                    </a:cubicBezTo>
                    <a:cubicBezTo>
                      <a:pt x="29" y="530"/>
                      <a:pt x="15" y="592"/>
                      <a:pt x="17" y="631"/>
                    </a:cubicBezTo>
                    <a:cubicBezTo>
                      <a:pt x="19" y="670"/>
                      <a:pt x="48" y="694"/>
                      <a:pt x="48" y="723"/>
                    </a:cubicBezTo>
                    <a:cubicBezTo>
                      <a:pt x="48" y="752"/>
                      <a:pt x="19" y="776"/>
                      <a:pt x="17" y="803"/>
                    </a:cubicBezTo>
                    <a:cubicBezTo>
                      <a:pt x="15" y="830"/>
                      <a:pt x="37" y="854"/>
                      <a:pt x="34" y="883"/>
                    </a:cubicBezTo>
                    <a:cubicBezTo>
                      <a:pt x="31" y="912"/>
                      <a:pt x="6" y="963"/>
                      <a:pt x="0" y="979"/>
                    </a:cubicBezTo>
                  </a:path>
                </a:pathLst>
              </a:custGeom>
              <a:noFill/>
              <a:ln w="15875">
                <a:solidFill>
                  <a:srgbClr val="000000"/>
                </a:solidFill>
                <a:round/>
                <a:headEnd/>
                <a:tailEnd/>
              </a:ln>
            </p:spPr>
            <p:txBody>
              <a:bodyPr lIns="74295" tIns="8890" rIns="74295" bIns="8890"/>
              <a:lstStyle/>
              <a:p>
                <a:endParaRPr lang="ja-JP" altLang="en-US"/>
              </a:p>
            </p:txBody>
          </p:sp>
          <p:sp>
            <p:nvSpPr>
              <p:cNvPr id="97" name="Freeform 132"/>
              <p:cNvSpPr>
                <a:spLocks noChangeAspect="1"/>
              </p:cNvSpPr>
              <p:nvPr/>
            </p:nvSpPr>
            <p:spPr bwMode="auto">
              <a:xfrm>
                <a:off x="3900" y="1201"/>
                <a:ext cx="156" cy="415"/>
              </a:xfrm>
              <a:custGeom>
                <a:avLst/>
                <a:gdLst>
                  <a:gd name="T0" fmla="*/ 57 w 259"/>
                  <a:gd name="T1" fmla="*/ 46 h 693"/>
                  <a:gd name="T2" fmla="*/ 49 w 259"/>
                  <a:gd name="T3" fmla="*/ 25 h 693"/>
                  <a:gd name="T4" fmla="*/ 45 w 259"/>
                  <a:gd name="T5" fmla="*/ 17 h 693"/>
                  <a:gd name="T6" fmla="*/ 41 w 259"/>
                  <a:gd name="T7" fmla="*/ 8 h 693"/>
                  <a:gd name="T8" fmla="*/ 34 w 259"/>
                  <a:gd name="T9" fmla="*/ 2 h 693"/>
                  <a:gd name="T10" fmla="*/ 24 w 259"/>
                  <a:gd name="T11" fmla="*/ 2 h 693"/>
                  <a:gd name="T12" fmla="*/ 16 w 259"/>
                  <a:gd name="T13" fmla="*/ 12 h 693"/>
                  <a:gd name="T14" fmla="*/ 7 w 259"/>
                  <a:gd name="T15" fmla="*/ 31 h 693"/>
                  <a:gd name="T16" fmla="*/ 2 w 259"/>
                  <a:gd name="T17" fmla="*/ 56 h 693"/>
                  <a:gd name="T18" fmla="*/ 1 w 259"/>
                  <a:gd name="T19" fmla="*/ 87 h 693"/>
                  <a:gd name="T20" fmla="*/ 5 w 259"/>
                  <a:gd name="T21" fmla="*/ 117 h 693"/>
                  <a:gd name="T22" fmla="*/ 16 w 259"/>
                  <a:gd name="T23" fmla="*/ 144 h 693"/>
                  <a:gd name="T24" fmla="*/ 28 w 259"/>
                  <a:gd name="T25" fmla="*/ 149 h 693"/>
                  <a:gd name="T26" fmla="*/ 37 w 259"/>
                  <a:gd name="T27" fmla="*/ 144 h 693"/>
                  <a:gd name="T28" fmla="*/ 43 w 259"/>
                  <a:gd name="T29" fmla="*/ 135 h 693"/>
                  <a:gd name="T30" fmla="*/ 48 w 259"/>
                  <a:gd name="T31" fmla="*/ 125 h 693"/>
                  <a:gd name="T32" fmla="*/ 52 w 259"/>
                  <a:gd name="T33" fmla="*/ 117 h 693"/>
                  <a:gd name="T34" fmla="*/ 57 w 259"/>
                  <a:gd name="T35" fmla="*/ 105 h 6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
                  <a:gd name="T55" fmla="*/ 0 h 693"/>
                  <a:gd name="T56" fmla="*/ 259 w 259"/>
                  <a:gd name="T57" fmla="*/ 693 h 6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 h="693">
                    <a:moveTo>
                      <a:pt x="259" y="212"/>
                    </a:moveTo>
                    <a:cubicBezTo>
                      <a:pt x="246" y="175"/>
                      <a:pt x="234" y="139"/>
                      <a:pt x="225" y="116"/>
                    </a:cubicBezTo>
                    <a:cubicBezTo>
                      <a:pt x="216" y="93"/>
                      <a:pt x="211" y="89"/>
                      <a:pt x="205" y="76"/>
                    </a:cubicBezTo>
                    <a:cubicBezTo>
                      <a:pt x="199" y="63"/>
                      <a:pt x="195" y="51"/>
                      <a:pt x="187" y="40"/>
                    </a:cubicBezTo>
                    <a:cubicBezTo>
                      <a:pt x="179" y="29"/>
                      <a:pt x="167" y="13"/>
                      <a:pt x="154" y="8"/>
                    </a:cubicBezTo>
                    <a:cubicBezTo>
                      <a:pt x="141" y="3"/>
                      <a:pt x="122" y="0"/>
                      <a:pt x="109" y="8"/>
                    </a:cubicBezTo>
                    <a:cubicBezTo>
                      <a:pt x="96" y="16"/>
                      <a:pt x="87" y="33"/>
                      <a:pt x="74" y="56"/>
                    </a:cubicBezTo>
                    <a:cubicBezTo>
                      <a:pt x="61" y="79"/>
                      <a:pt x="42" y="110"/>
                      <a:pt x="31" y="144"/>
                    </a:cubicBezTo>
                    <a:cubicBezTo>
                      <a:pt x="20" y="178"/>
                      <a:pt x="13" y="217"/>
                      <a:pt x="8" y="260"/>
                    </a:cubicBezTo>
                    <a:cubicBezTo>
                      <a:pt x="3" y="303"/>
                      <a:pt x="0" y="356"/>
                      <a:pt x="3" y="404"/>
                    </a:cubicBezTo>
                    <a:cubicBezTo>
                      <a:pt x="6" y="452"/>
                      <a:pt x="13" y="504"/>
                      <a:pt x="25" y="548"/>
                    </a:cubicBezTo>
                    <a:cubicBezTo>
                      <a:pt x="37" y="592"/>
                      <a:pt x="57" y="644"/>
                      <a:pt x="74" y="668"/>
                    </a:cubicBezTo>
                    <a:cubicBezTo>
                      <a:pt x="91" y="692"/>
                      <a:pt x="113" y="691"/>
                      <a:pt x="129" y="692"/>
                    </a:cubicBezTo>
                    <a:cubicBezTo>
                      <a:pt x="145" y="693"/>
                      <a:pt x="159" y="682"/>
                      <a:pt x="171" y="672"/>
                    </a:cubicBezTo>
                    <a:cubicBezTo>
                      <a:pt x="183" y="662"/>
                      <a:pt x="191" y="647"/>
                      <a:pt x="199" y="632"/>
                    </a:cubicBezTo>
                    <a:cubicBezTo>
                      <a:pt x="207" y="617"/>
                      <a:pt x="213" y="594"/>
                      <a:pt x="219" y="580"/>
                    </a:cubicBezTo>
                    <a:cubicBezTo>
                      <a:pt x="225" y="566"/>
                      <a:pt x="228" y="563"/>
                      <a:pt x="235" y="548"/>
                    </a:cubicBezTo>
                    <a:cubicBezTo>
                      <a:pt x="242" y="533"/>
                      <a:pt x="255" y="498"/>
                      <a:pt x="259" y="488"/>
                    </a:cubicBezTo>
                  </a:path>
                </a:pathLst>
              </a:custGeom>
              <a:noFill/>
              <a:ln w="15875">
                <a:solidFill>
                  <a:srgbClr val="000000"/>
                </a:solidFill>
                <a:round/>
                <a:headEnd/>
                <a:tailEnd/>
              </a:ln>
            </p:spPr>
            <p:txBody>
              <a:bodyPr lIns="74295" tIns="8890" rIns="74295" bIns="8890"/>
              <a:lstStyle/>
              <a:p>
                <a:endParaRPr lang="ja-JP" altLang="en-US"/>
              </a:p>
            </p:txBody>
          </p:sp>
          <p:sp>
            <p:nvSpPr>
              <p:cNvPr id="98" name="Line 156"/>
              <p:cNvSpPr>
                <a:spLocks noChangeAspect="1" noChangeShapeType="1"/>
              </p:cNvSpPr>
              <p:nvPr/>
            </p:nvSpPr>
            <p:spPr bwMode="auto">
              <a:xfrm>
                <a:off x="3925" y="618"/>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99" name="Line 157"/>
              <p:cNvSpPr>
                <a:spLocks noChangeAspect="1" noChangeShapeType="1"/>
              </p:cNvSpPr>
              <p:nvPr/>
            </p:nvSpPr>
            <p:spPr bwMode="auto">
              <a:xfrm>
                <a:off x="3922" y="2068"/>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100" name="Line 162"/>
              <p:cNvSpPr>
                <a:spLocks noChangeAspect="1" noChangeShapeType="1"/>
              </p:cNvSpPr>
              <p:nvPr/>
            </p:nvSpPr>
            <p:spPr bwMode="auto">
              <a:xfrm>
                <a:off x="4089" y="1408"/>
                <a:ext cx="265" cy="0"/>
              </a:xfrm>
              <a:prstGeom prst="line">
                <a:avLst/>
              </a:prstGeom>
              <a:noFill/>
              <a:ln w="15875">
                <a:solidFill>
                  <a:srgbClr val="000000"/>
                </a:solidFill>
                <a:round/>
                <a:headEnd/>
                <a:tailEnd type="arrow" w="sm" len="sm"/>
              </a:ln>
            </p:spPr>
            <p:txBody>
              <a:bodyPr lIns="74295" tIns="8890" rIns="74295" bIns="8890"/>
              <a:lstStyle/>
              <a:p>
                <a:endParaRPr lang="ja-JP" altLang="en-US"/>
              </a:p>
            </p:txBody>
          </p:sp>
        </p:grpSp>
        <p:grpSp>
          <p:nvGrpSpPr>
            <p:cNvPr id="9" name="Group 172"/>
            <p:cNvGrpSpPr>
              <a:grpSpLocks/>
            </p:cNvGrpSpPr>
            <p:nvPr/>
          </p:nvGrpSpPr>
          <p:grpSpPr bwMode="auto">
            <a:xfrm>
              <a:off x="1236" y="2438"/>
              <a:ext cx="276" cy="1582"/>
              <a:chOff x="1582" y="2349"/>
              <a:chExt cx="276" cy="1582"/>
            </a:xfrm>
          </p:grpSpPr>
          <p:sp>
            <p:nvSpPr>
              <p:cNvPr id="58" name="Line 4"/>
              <p:cNvSpPr>
                <a:spLocks noChangeAspect="1" noChangeShapeType="1"/>
              </p:cNvSpPr>
              <p:nvPr/>
            </p:nvSpPr>
            <p:spPr bwMode="auto">
              <a:xfrm>
                <a:off x="1653" y="3799"/>
                <a:ext cx="1"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59" name="Line 22"/>
              <p:cNvSpPr>
                <a:spLocks noChangeAspect="1" noChangeShapeType="1"/>
              </p:cNvSpPr>
              <p:nvPr/>
            </p:nvSpPr>
            <p:spPr bwMode="auto">
              <a:xfrm>
                <a:off x="1633" y="2480"/>
                <a:ext cx="2" cy="1295"/>
              </a:xfrm>
              <a:prstGeom prst="line">
                <a:avLst/>
              </a:prstGeom>
              <a:noFill/>
              <a:ln w="15875">
                <a:solidFill>
                  <a:srgbClr val="000000"/>
                </a:solidFill>
                <a:round/>
                <a:headEnd/>
                <a:tailEnd/>
              </a:ln>
            </p:spPr>
            <p:txBody>
              <a:bodyPr lIns="74295" tIns="8890" rIns="74295" bIns="8890"/>
              <a:lstStyle/>
              <a:p>
                <a:endParaRPr lang="ja-JP" altLang="en-US"/>
              </a:p>
            </p:txBody>
          </p:sp>
          <p:sp>
            <p:nvSpPr>
              <p:cNvPr id="60" name="Line 99"/>
              <p:cNvSpPr>
                <a:spLocks noChangeAspect="1" noChangeShapeType="1"/>
              </p:cNvSpPr>
              <p:nvPr/>
            </p:nvSpPr>
            <p:spPr bwMode="auto">
              <a:xfrm rot="-5100000">
                <a:off x="1582" y="2480"/>
                <a:ext cx="49"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1" name="Line 100"/>
              <p:cNvSpPr>
                <a:spLocks noChangeAspect="1" noChangeShapeType="1"/>
              </p:cNvSpPr>
              <p:nvPr/>
            </p:nvSpPr>
            <p:spPr bwMode="auto">
              <a:xfrm rot="-5100000">
                <a:off x="1581" y="2566"/>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2" name="Line 101"/>
              <p:cNvSpPr>
                <a:spLocks noChangeAspect="1" noChangeShapeType="1"/>
              </p:cNvSpPr>
              <p:nvPr/>
            </p:nvSpPr>
            <p:spPr bwMode="auto">
              <a:xfrm rot="-5100000">
                <a:off x="1581" y="2653"/>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3" name="Line 102"/>
              <p:cNvSpPr>
                <a:spLocks noChangeAspect="1" noChangeShapeType="1"/>
              </p:cNvSpPr>
              <p:nvPr/>
            </p:nvSpPr>
            <p:spPr bwMode="auto">
              <a:xfrm rot="-5100000">
                <a:off x="1582" y="2739"/>
                <a:ext cx="50"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4" name="Line 103"/>
              <p:cNvSpPr>
                <a:spLocks noChangeAspect="1" noChangeShapeType="1"/>
              </p:cNvSpPr>
              <p:nvPr/>
            </p:nvSpPr>
            <p:spPr bwMode="auto">
              <a:xfrm rot="-5100000">
                <a:off x="1581" y="2826"/>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5" name="Line 104"/>
              <p:cNvSpPr>
                <a:spLocks noChangeAspect="1" noChangeShapeType="1"/>
              </p:cNvSpPr>
              <p:nvPr/>
            </p:nvSpPr>
            <p:spPr bwMode="auto">
              <a:xfrm rot="-5100000">
                <a:off x="1582" y="2912"/>
                <a:ext cx="49"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6" name="Line 105"/>
              <p:cNvSpPr>
                <a:spLocks noChangeAspect="1" noChangeShapeType="1"/>
              </p:cNvSpPr>
              <p:nvPr/>
            </p:nvSpPr>
            <p:spPr bwMode="auto">
              <a:xfrm rot="-5100000">
                <a:off x="1581" y="2998"/>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7" name="Line 106"/>
              <p:cNvSpPr>
                <a:spLocks noChangeAspect="1" noChangeShapeType="1"/>
              </p:cNvSpPr>
              <p:nvPr/>
            </p:nvSpPr>
            <p:spPr bwMode="auto">
              <a:xfrm rot="-5100000">
                <a:off x="1581" y="3085"/>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8" name="Line 107"/>
              <p:cNvSpPr>
                <a:spLocks noChangeAspect="1" noChangeShapeType="1"/>
              </p:cNvSpPr>
              <p:nvPr/>
            </p:nvSpPr>
            <p:spPr bwMode="auto">
              <a:xfrm rot="-5100000">
                <a:off x="1582" y="3171"/>
                <a:ext cx="49" cy="50"/>
              </a:xfrm>
              <a:prstGeom prst="line">
                <a:avLst/>
              </a:prstGeom>
              <a:noFill/>
              <a:ln w="15875">
                <a:solidFill>
                  <a:srgbClr val="000000"/>
                </a:solidFill>
                <a:round/>
                <a:headEnd/>
                <a:tailEnd/>
              </a:ln>
            </p:spPr>
            <p:txBody>
              <a:bodyPr lIns="74295" tIns="8890" rIns="74295" bIns="8890"/>
              <a:lstStyle/>
              <a:p>
                <a:endParaRPr lang="ja-JP" altLang="en-US"/>
              </a:p>
            </p:txBody>
          </p:sp>
          <p:sp>
            <p:nvSpPr>
              <p:cNvPr id="69" name="Line 108"/>
              <p:cNvSpPr>
                <a:spLocks noChangeAspect="1" noChangeShapeType="1"/>
              </p:cNvSpPr>
              <p:nvPr/>
            </p:nvSpPr>
            <p:spPr bwMode="auto">
              <a:xfrm rot="-5100000">
                <a:off x="1581" y="3257"/>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70" name="Line 109"/>
              <p:cNvSpPr>
                <a:spLocks noChangeAspect="1" noChangeShapeType="1"/>
              </p:cNvSpPr>
              <p:nvPr/>
            </p:nvSpPr>
            <p:spPr bwMode="auto">
              <a:xfrm rot="-5100000">
                <a:off x="1582" y="3343"/>
                <a:ext cx="50" cy="50"/>
              </a:xfrm>
              <a:prstGeom prst="line">
                <a:avLst/>
              </a:prstGeom>
              <a:noFill/>
              <a:ln w="15875">
                <a:solidFill>
                  <a:srgbClr val="000000"/>
                </a:solidFill>
                <a:round/>
                <a:headEnd/>
                <a:tailEnd/>
              </a:ln>
            </p:spPr>
            <p:txBody>
              <a:bodyPr lIns="74295" tIns="8890" rIns="74295" bIns="8890"/>
              <a:lstStyle/>
              <a:p>
                <a:endParaRPr lang="ja-JP" altLang="en-US"/>
              </a:p>
            </p:txBody>
          </p:sp>
          <p:sp>
            <p:nvSpPr>
              <p:cNvPr id="71" name="Line 110"/>
              <p:cNvSpPr>
                <a:spLocks noChangeAspect="1" noChangeShapeType="1"/>
              </p:cNvSpPr>
              <p:nvPr/>
            </p:nvSpPr>
            <p:spPr bwMode="auto">
              <a:xfrm rot="-5100000">
                <a:off x="1581" y="3430"/>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72" name="Line 111"/>
              <p:cNvSpPr>
                <a:spLocks noChangeAspect="1" noChangeShapeType="1"/>
              </p:cNvSpPr>
              <p:nvPr/>
            </p:nvSpPr>
            <p:spPr bwMode="auto">
              <a:xfrm rot="-5100000">
                <a:off x="1581" y="3517"/>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73" name="Line 112"/>
              <p:cNvSpPr>
                <a:spLocks noChangeAspect="1" noChangeShapeType="1"/>
              </p:cNvSpPr>
              <p:nvPr/>
            </p:nvSpPr>
            <p:spPr bwMode="auto">
              <a:xfrm rot="-5100000">
                <a:off x="1582" y="3603"/>
                <a:ext cx="49" cy="50"/>
              </a:xfrm>
              <a:prstGeom prst="line">
                <a:avLst/>
              </a:prstGeom>
              <a:noFill/>
              <a:ln w="15875">
                <a:solidFill>
                  <a:srgbClr val="000000"/>
                </a:solidFill>
                <a:round/>
                <a:headEnd/>
                <a:tailEnd/>
              </a:ln>
            </p:spPr>
            <p:txBody>
              <a:bodyPr lIns="74295" tIns="8890" rIns="74295" bIns="8890"/>
              <a:lstStyle/>
              <a:p>
                <a:endParaRPr lang="ja-JP" altLang="en-US"/>
              </a:p>
            </p:txBody>
          </p:sp>
          <p:sp>
            <p:nvSpPr>
              <p:cNvPr id="74" name="Line 113"/>
              <p:cNvSpPr>
                <a:spLocks noChangeAspect="1" noChangeShapeType="1"/>
              </p:cNvSpPr>
              <p:nvPr/>
            </p:nvSpPr>
            <p:spPr bwMode="auto">
              <a:xfrm rot="-5100000">
                <a:off x="1581" y="3689"/>
                <a:ext cx="51" cy="50"/>
              </a:xfrm>
              <a:prstGeom prst="line">
                <a:avLst/>
              </a:prstGeom>
              <a:noFill/>
              <a:ln w="15875">
                <a:solidFill>
                  <a:srgbClr val="000000"/>
                </a:solidFill>
                <a:round/>
                <a:headEnd/>
                <a:tailEnd/>
              </a:ln>
            </p:spPr>
            <p:txBody>
              <a:bodyPr lIns="74295" tIns="8890" rIns="74295" bIns="8890"/>
              <a:lstStyle/>
              <a:p>
                <a:endParaRPr lang="ja-JP" altLang="en-US"/>
              </a:p>
            </p:txBody>
          </p:sp>
          <p:sp>
            <p:nvSpPr>
              <p:cNvPr id="75" name="Freeform 135"/>
              <p:cNvSpPr>
                <a:spLocks noChangeAspect="1"/>
              </p:cNvSpPr>
              <p:nvPr/>
            </p:nvSpPr>
            <p:spPr bwMode="auto">
              <a:xfrm>
                <a:off x="1632" y="3307"/>
                <a:ext cx="72" cy="468"/>
              </a:xfrm>
              <a:custGeom>
                <a:avLst/>
                <a:gdLst>
                  <a:gd name="T0" fmla="*/ 0 w 119"/>
                  <a:gd name="T1" fmla="*/ 0 h 780"/>
                  <a:gd name="T2" fmla="*/ 16 w 119"/>
                  <a:gd name="T3" fmla="*/ 13 h 780"/>
                  <a:gd name="T4" fmla="*/ 15 w 119"/>
                  <a:gd name="T5" fmla="*/ 31 h 780"/>
                  <a:gd name="T6" fmla="*/ 24 w 119"/>
                  <a:gd name="T7" fmla="*/ 44 h 780"/>
                  <a:gd name="T8" fmla="*/ 19 w 119"/>
                  <a:gd name="T9" fmla="*/ 62 h 780"/>
                  <a:gd name="T10" fmla="*/ 25 w 119"/>
                  <a:gd name="T11" fmla="*/ 75 h 780"/>
                  <a:gd name="T12" fmla="*/ 24 w 119"/>
                  <a:gd name="T13" fmla="*/ 93 h 780"/>
                  <a:gd name="T14" fmla="*/ 25 w 119"/>
                  <a:gd name="T15" fmla="*/ 112 h 780"/>
                  <a:gd name="T16" fmla="*/ 16 w 119"/>
                  <a:gd name="T17" fmla="*/ 130 h 780"/>
                  <a:gd name="T18" fmla="*/ 25 w 119"/>
                  <a:gd name="T19" fmla="*/ 155 h 780"/>
                  <a:gd name="T20" fmla="*/ 24 w 119"/>
                  <a:gd name="T21" fmla="*/ 169 h 7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9"/>
                  <a:gd name="T34" fmla="*/ 0 h 780"/>
                  <a:gd name="T35" fmla="*/ 119 w 119"/>
                  <a:gd name="T36" fmla="*/ 780 h 7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9" h="780">
                    <a:moveTo>
                      <a:pt x="0" y="0"/>
                    </a:moveTo>
                    <a:cubicBezTo>
                      <a:pt x="30" y="18"/>
                      <a:pt x="60" y="36"/>
                      <a:pt x="71" y="60"/>
                    </a:cubicBezTo>
                    <a:cubicBezTo>
                      <a:pt x="82" y="84"/>
                      <a:pt x="61" y="120"/>
                      <a:pt x="67" y="144"/>
                    </a:cubicBezTo>
                    <a:cubicBezTo>
                      <a:pt x="73" y="168"/>
                      <a:pt x="105" y="180"/>
                      <a:pt x="108" y="204"/>
                    </a:cubicBezTo>
                    <a:cubicBezTo>
                      <a:pt x="111" y="228"/>
                      <a:pt x="84" y="264"/>
                      <a:pt x="85" y="288"/>
                    </a:cubicBezTo>
                    <a:cubicBezTo>
                      <a:pt x="86" y="312"/>
                      <a:pt x="110" y="324"/>
                      <a:pt x="114" y="348"/>
                    </a:cubicBezTo>
                    <a:cubicBezTo>
                      <a:pt x="118" y="372"/>
                      <a:pt x="108" y="404"/>
                      <a:pt x="108" y="432"/>
                    </a:cubicBezTo>
                    <a:cubicBezTo>
                      <a:pt x="108" y="460"/>
                      <a:pt x="119" y="487"/>
                      <a:pt x="114" y="516"/>
                    </a:cubicBezTo>
                    <a:cubicBezTo>
                      <a:pt x="109" y="545"/>
                      <a:pt x="75" y="570"/>
                      <a:pt x="75" y="604"/>
                    </a:cubicBezTo>
                    <a:cubicBezTo>
                      <a:pt x="75" y="638"/>
                      <a:pt x="109" y="691"/>
                      <a:pt x="114" y="720"/>
                    </a:cubicBezTo>
                    <a:cubicBezTo>
                      <a:pt x="119" y="749"/>
                      <a:pt x="113" y="764"/>
                      <a:pt x="108" y="780"/>
                    </a:cubicBezTo>
                  </a:path>
                </a:pathLst>
              </a:custGeom>
              <a:noFill/>
              <a:ln w="15875">
                <a:solidFill>
                  <a:srgbClr val="000000"/>
                </a:solidFill>
                <a:round/>
                <a:headEnd/>
                <a:tailEnd/>
              </a:ln>
            </p:spPr>
            <p:txBody>
              <a:bodyPr lIns="74295" tIns="8890" rIns="74295" bIns="8890"/>
              <a:lstStyle/>
              <a:p>
                <a:endParaRPr lang="ja-JP" altLang="en-US"/>
              </a:p>
            </p:txBody>
          </p:sp>
          <p:sp>
            <p:nvSpPr>
              <p:cNvPr id="76" name="Freeform 145"/>
              <p:cNvSpPr>
                <a:spLocks noChangeAspect="1"/>
              </p:cNvSpPr>
              <p:nvPr/>
            </p:nvSpPr>
            <p:spPr bwMode="auto">
              <a:xfrm>
                <a:off x="1632" y="2480"/>
                <a:ext cx="226" cy="691"/>
              </a:xfrm>
              <a:custGeom>
                <a:avLst/>
                <a:gdLst>
                  <a:gd name="T0" fmla="*/ 14 w 376"/>
                  <a:gd name="T1" fmla="*/ 0 h 1152"/>
                  <a:gd name="T2" fmla="*/ 23 w 376"/>
                  <a:gd name="T3" fmla="*/ 18 h 1152"/>
                  <a:gd name="T4" fmla="*/ 23 w 376"/>
                  <a:gd name="T5" fmla="*/ 39 h 1152"/>
                  <a:gd name="T6" fmla="*/ 29 w 376"/>
                  <a:gd name="T7" fmla="*/ 49 h 1152"/>
                  <a:gd name="T8" fmla="*/ 23 w 376"/>
                  <a:gd name="T9" fmla="*/ 80 h 1152"/>
                  <a:gd name="T10" fmla="*/ 40 w 376"/>
                  <a:gd name="T11" fmla="*/ 112 h 1152"/>
                  <a:gd name="T12" fmla="*/ 44 w 376"/>
                  <a:gd name="T13" fmla="*/ 125 h 1152"/>
                  <a:gd name="T14" fmla="*/ 69 w 376"/>
                  <a:gd name="T15" fmla="*/ 138 h 1152"/>
                  <a:gd name="T16" fmla="*/ 79 w 376"/>
                  <a:gd name="T17" fmla="*/ 163 h 1152"/>
                  <a:gd name="T18" fmla="*/ 53 w 376"/>
                  <a:gd name="T19" fmla="*/ 188 h 1152"/>
                  <a:gd name="T20" fmla="*/ 44 w 376"/>
                  <a:gd name="T21" fmla="*/ 210 h 1152"/>
                  <a:gd name="T22" fmla="*/ 26 w 376"/>
                  <a:gd name="T23" fmla="*/ 218 h 1152"/>
                  <a:gd name="T24" fmla="*/ 14 w 376"/>
                  <a:gd name="T25" fmla="*/ 236 h 1152"/>
                  <a:gd name="T26" fmla="*/ 0 w 376"/>
                  <a:gd name="T27" fmla="*/ 248 h 1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76"/>
                  <a:gd name="T43" fmla="*/ 0 h 1152"/>
                  <a:gd name="T44" fmla="*/ 376 w 376"/>
                  <a:gd name="T45" fmla="*/ 1152 h 1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76" h="1152">
                    <a:moveTo>
                      <a:pt x="65" y="0"/>
                    </a:moveTo>
                    <a:cubicBezTo>
                      <a:pt x="83" y="27"/>
                      <a:pt x="101" y="54"/>
                      <a:pt x="108" y="84"/>
                    </a:cubicBezTo>
                    <a:cubicBezTo>
                      <a:pt x="115" y="114"/>
                      <a:pt x="104" y="156"/>
                      <a:pt x="108" y="180"/>
                    </a:cubicBezTo>
                    <a:cubicBezTo>
                      <a:pt x="112" y="204"/>
                      <a:pt x="133" y="196"/>
                      <a:pt x="133" y="228"/>
                    </a:cubicBezTo>
                    <a:cubicBezTo>
                      <a:pt x="133" y="260"/>
                      <a:pt x="99" y="324"/>
                      <a:pt x="108" y="372"/>
                    </a:cubicBezTo>
                    <a:cubicBezTo>
                      <a:pt x="117" y="420"/>
                      <a:pt x="171" y="482"/>
                      <a:pt x="187" y="516"/>
                    </a:cubicBezTo>
                    <a:cubicBezTo>
                      <a:pt x="203" y="550"/>
                      <a:pt x="184" y="555"/>
                      <a:pt x="205" y="576"/>
                    </a:cubicBezTo>
                    <a:cubicBezTo>
                      <a:pt x="226" y="597"/>
                      <a:pt x="288" y="611"/>
                      <a:pt x="315" y="640"/>
                    </a:cubicBezTo>
                    <a:cubicBezTo>
                      <a:pt x="342" y="669"/>
                      <a:pt x="376" y="714"/>
                      <a:pt x="364" y="752"/>
                    </a:cubicBezTo>
                    <a:cubicBezTo>
                      <a:pt x="352" y="790"/>
                      <a:pt x="270" y="831"/>
                      <a:pt x="243" y="868"/>
                    </a:cubicBezTo>
                    <a:cubicBezTo>
                      <a:pt x="216" y="905"/>
                      <a:pt x="222" y="949"/>
                      <a:pt x="201" y="972"/>
                    </a:cubicBezTo>
                    <a:cubicBezTo>
                      <a:pt x="180" y="995"/>
                      <a:pt x="142" y="988"/>
                      <a:pt x="119" y="1008"/>
                    </a:cubicBezTo>
                    <a:cubicBezTo>
                      <a:pt x="96" y="1028"/>
                      <a:pt x="85" y="1068"/>
                      <a:pt x="65" y="1092"/>
                    </a:cubicBezTo>
                    <a:cubicBezTo>
                      <a:pt x="45" y="1116"/>
                      <a:pt x="22" y="1134"/>
                      <a:pt x="0" y="1152"/>
                    </a:cubicBezTo>
                  </a:path>
                </a:pathLst>
              </a:custGeom>
              <a:noFill/>
              <a:ln w="15875">
                <a:solidFill>
                  <a:srgbClr val="000000"/>
                </a:solidFill>
                <a:round/>
                <a:headEnd/>
                <a:tailEnd/>
              </a:ln>
            </p:spPr>
            <p:txBody>
              <a:bodyPr lIns="74295" tIns="8890" rIns="74295" bIns="8890"/>
              <a:lstStyle/>
              <a:p>
                <a:endParaRPr lang="ja-JP" altLang="en-US"/>
              </a:p>
            </p:txBody>
          </p:sp>
          <p:sp>
            <p:nvSpPr>
              <p:cNvPr id="77" name="Line 160"/>
              <p:cNvSpPr>
                <a:spLocks noChangeAspect="1" noChangeShapeType="1"/>
              </p:cNvSpPr>
              <p:nvPr/>
            </p:nvSpPr>
            <p:spPr bwMode="auto">
              <a:xfrm>
                <a:off x="1656" y="2349"/>
                <a:ext cx="1"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78" name="Line 164"/>
              <p:cNvSpPr>
                <a:spLocks noChangeAspect="1" noChangeShapeType="1"/>
              </p:cNvSpPr>
              <p:nvPr/>
            </p:nvSpPr>
            <p:spPr bwMode="auto">
              <a:xfrm>
                <a:off x="1801" y="2979"/>
                <a:ext cx="2" cy="216"/>
              </a:xfrm>
              <a:prstGeom prst="line">
                <a:avLst/>
              </a:prstGeom>
              <a:noFill/>
              <a:ln w="15875">
                <a:solidFill>
                  <a:srgbClr val="000000"/>
                </a:solidFill>
                <a:round/>
                <a:headEnd/>
                <a:tailEnd type="arrow" w="sm" len="sm"/>
              </a:ln>
            </p:spPr>
            <p:txBody>
              <a:bodyPr lIns="74295" tIns="8890" rIns="74295" bIns="8890"/>
              <a:lstStyle/>
              <a:p>
                <a:endParaRPr lang="ja-JP" altLang="en-US"/>
              </a:p>
            </p:txBody>
          </p:sp>
        </p:grpSp>
        <p:grpSp>
          <p:nvGrpSpPr>
            <p:cNvPr id="10" name="Group 173"/>
            <p:cNvGrpSpPr>
              <a:grpSpLocks/>
            </p:cNvGrpSpPr>
            <p:nvPr/>
          </p:nvGrpSpPr>
          <p:grpSpPr bwMode="auto">
            <a:xfrm>
              <a:off x="1937" y="2438"/>
              <a:ext cx="489" cy="1582"/>
              <a:chOff x="2182" y="2349"/>
              <a:chExt cx="489" cy="1582"/>
            </a:xfrm>
          </p:grpSpPr>
          <p:sp>
            <p:nvSpPr>
              <p:cNvPr id="23" name="Line 5"/>
              <p:cNvSpPr>
                <a:spLocks noChangeAspect="1" noChangeShapeType="1"/>
              </p:cNvSpPr>
              <p:nvPr/>
            </p:nvSpPr>
            <p:spPr bwMode="auto">
              <a:xfrm>
                <a:off x="2411" y="3799"/>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grpSp>
            <p:nvGrpSpPr>
              <p:cNvPr id="24" name="Group 6"/>
              <p:cNvGrpSpPr>
                <a:grpSpLocks noChangeAspect="1"/>
              </p:cNvGrpSpPr>
              <p:nvPr/>
            </p:nvGrpSpPr>
            <p:grpSpPr bwMode="auto">
              <a:xfrm>
                <a:off x="2182" y="2980"/>
                <a:ext cx="334" cy="557"/>
                <a:chOff x="5099" y="6598"/>
                <a:chExt cx="728" cy="1214"/>
              </a:xfrm>
            </p:grpSpPr>
            <p:grpSp>
              <p:nvGrpSpPr>
                <p:cNvPr id="48" name="Group 7"/>
                <p:cNvGrpSpPr>
                  <a:grpSpLocks noChangeAspect="1"/>
                </p:cNvGrpSpPr>
                <p:nvPr/>
              </p:nvGrpSpPr>
              <p:grpSpPr bwMode="auto">
                <a:xfrm>
                  <a:off x="5099" y="6598"/>
                  <a:ext cx="714" cy="1214"/>
                  <a:chOff x="5099" y="6598"/>
                  <a:chExt cx="714" cy="1214"/>
                </a:xfrm>
              </p:grpSpPr>
              <p:sp>
                <p:nvSpPr>
                  <p:cNvPr id="55" name="Oval 8"/>
                  <p:cNvSpPr>
                    <a:spLocks noChangeAspect="1" noChangeArrowheads="1"/>
                  </p:cNvSpPr>
                  <p:nvPr/>
                </p:nvSpPr>
                <p:spPr bwMode="auto">
                  <a:xfrm>
                    <a:off x="5331" y="6850"/>
                    <a:ext cx="482" cy="471"/>
                  </a:xfrm>
                  <a:prstGeom prst="ellipse">
                    <a:avLst/>
                  </a:prstGeom>
                  <a:solidFill>
                    <a:srgbClr val="FFFFFF"/>
                  </a:solidFill>
                  <a:ln w="15875">
                    <a:solidFill>
                      <a:srgbClr val="000000"/>
                    </a:solidFill>
                    <a:round/>
                    <a:headEnd/>
                    <a:tailEnd/>
                  </a:ln>
                </p:spPr>
                <p:txBody>
                  <a:bodyPr lIns="74295" tIns="8890" rIns="74295" bIns="8890"/>
                  <a:lstStyle/>
                  <a:p>
                    <a:endParaRPr lang="ja-JP" altLang="en-US"/>
                  </a:p>
                </p:txBody>
              </p:sp>
              <p:sp>
                <p:nvSpPr>
                  <p:cNvPr id="56" name="Rectangle 9"/>
                  <p:cNvSpPr>
                    <a:spLocks noChangeAspect="1" noChangeArrowheads="1"/>
                  </p:cNvSpPr>
                  <p:nvPr/>
                </p:nvSpPr>
                <p:spPr bwMode="auto">
                  <a:xfrm rot="2700000">
                    <a:off x="5162" y="7161"/>
                    <a:ext cx="706" cy="596"/>
                  </a:xfrm>
                  <a:prstGeom prst="rect">
                    <a:avLst/>
                  </a:prstGeom>
                  <a:solidFill>
                    <a:srgbClr val="FFFFFF"/>
                  </a:solidFill>
                  <a:ln w="15875">
                    <a:noFill/>
                    <a:miter lim="800000"/>
                    <a:headEnd/>
                    <a:tailEnd/>
                  </a:ln>
                </p:spPr>
                <p:txBody>
                  <a:bodyPr lIns="74295" tIns="8890" rIns="74295" bIns="8890"/>
                  <a:lstStyle/>
                  <a:p>
                    <a:endParaRPr lang="ja-JP" altLang="en-US"/>
                  </a:p>
                </p:txBody>
              </p:sp>
              <p:sp>
                <p:nvSpPr>
                  <p:cNvPr id="57" name="Rectangle 10"/>
                  <p:cNvSpPr>
                    <a:spLocks noChangeAspect="1" noChangeArrowheads="1"/>
                  </p:cNvSpPr>
                  <p:nvPr/>
                </p:nvSpPr>
                <p:spPr bwMode="auto">
                  <a:xfrm>
                    <a:off x="5099" y="6598"/>
                    <a:ext cx="474" cy="784"/>
                  </a:xfrm>
                  <a:prstGeom prst="rect">
                    <a:avLst/>
                  </a:prstGeom>
                  <a:solidFill>
                    <a:srgbClr val="FFFFFF"/>
                  </a:solidFill>
                  <a:ln w="15875">
                    <a:noFill/>
                    <a:miter lim="800000"/>
                    <a:headEnd/>
                    <a:tailEnd/>
                  </a:ln>
                </p:spPr>
                <p:txBody>
                  <a:bodyPr lIns="74295" tIns="8890" rIns="74295" bIns="8890"/>
                  <a:lstStyle/>
                  <a:p>
                    <a:endParaRPr lang="ja-JP" altLang="en-US"/>
                  </a:p>
                </p:txBody>
              </p:sp>
            </p:grpSp>
            <p:grpSp>
              <p:nvGrpSpPr>
                <p:cNvPr id="49" name="Group 11"/>
                <p:cNvGrpSpPr>
                  <a:grpSpLocks noChangeAspect="1"/>
                </p:cNvGrpSpPr>
                <p:nvPr/>
              </p:nvGrpSpPr>
              <p:grpSpPr bwMode="auto">
                <a:xfrm>
                  <a:off x="5564" y="6824"/>
                  <a:ext cx="114" cy="58"/>
                  <a:chOff x="5564" y="6824"/>
                  <a:chExt cx="114" cy="58"/>
                </a:xfrm>
              </p:grpSpPr>
              <p:sp>
                <p:nvSpPr>
                  <p:cNvPr id="53" name="Line 12"/>
                  <p:cNvSpPr>
                    <a:spLocks noChangeAspect="1" noChangeShapeType="1"/>
                  </p:cNvSpPr>
                  <p:nvPr/>
                </p:nvSpPr>
                <p:spPr bwMode="auto">
                  <a:xfrm rot="1800000">
                    <a:off x="5564" y="6881"/>
                    <a:ext cx="113" cy="1"/>
                  </a:xfrm>
                  <a:prstGeom prst="line">
                    <a:avLst/>
                  </a:prstGeom>
                  <a:noFill/>
                  <a:ln w="15875">
                    <a:solidFill>
                      <a:srgbClr val="000000"/>
                    </a:solidFill>
                    <a:round/>
                    <a:headEnd/>
                    <a:tailEnd/>
                  </a:ln>
                </p:spPr>
                <p:txBody>
                  <a:bodyPr lIns="74295" tIns="8890" rIns="74295" bIns="8890"/>
                  <a:lstStyle/>
                  <a:p>
                    <a:endParaRPr lang="ja-JP" altLang="en-US"/>
                  </a:p>
                </p:txBody>
              </p:sp>
              <p:sp>
                <p:nvSpPr>
                  <p:cNvPr id="54" name="Line 13"/>
                  <p:cNvSpPr>
                    <a:spLocks noChangeAspect="1" noChangeShapeType="1"/>
                  </p:cNvSpPr>
                  <p:nvPr/>
                </p:nvSpPr>
                <p:spPr bwMode="auto">
                  <a:xfrm rot="-1800000">
                    <a:off x="5565" y="6824"/>
                    <a:ext cx="113" cy="1"/>
                  </a:xfrm>
                  <a:prstGeom prst="line">
                    <a:avLst/>
                  </a:prstGeom>
                  <a:noFill/>
                  <a:ln w="15875">
                    <a:solidFill>
                      <a:srgbClr val="000000"/>
                    </a:solidFill>
                    <a:round/>
                    <a:headEnd/>
                    <a:tailEnd/>
                  </a:ln>
                </p:spPr>
                <p:txBody>
                  <a:bodyPr lIns="74295" tIns="8890" rIns="74295" bIns="8890"/>
                  <a:lstStyle/>
                  <a:p>
                    <a:endParaRPr lang="ja-JP" altLang="en-US"/>
                  </a:p>
                </p:txBody>
              </p:sp>
            </p:grpSp>
            <p:grpSp>
              <p:nvGrpSpPr>
                <p:cNvPr id="50" name="Group 14"/>
                <p:cNvGrpSpPr>
                  <a:grpSpLocks noChangeAspect="1"/>
                </p:cNvGrpSpPr>
                <p:nvPr/>
              </p:nvGrpSpPr>
              <p:grpSpPr bwMode="auto">
                <a:xfrm rot="-2700000">
                  <a:off x="5713" y="7196"/>
                  <a:ext cx="114" cy="58"/>
                  <a:chOff x="5564" y="6824"/>
                  <a:chExt cx="114" cy="58"/>
                </a:xfrm>
              </p:grpSpPr>
              <p:sp>
                <p:nvSpPr>
                  <p:cNvPr id="51" name="Line 15"/>
                  <p:cNvSpPr>
                    <a:spLocks noChangeAspect="1" noChangeShapeType="1"/>
                  </p:cNvSpPr>
                  <p:nvPr/>
                </p:nvSpPr>
                <p:spPr bwMode="auto">
                  <a:xfrm rot="1800000">
                    <a:off x="5564" y="6881"/>
                    <a:ext cx="113" cy="1"/>
                  </a:xfrm>
                  <a:prstGeom prst="line">
                    <a:avLst/>
                  </a:prstGeom>
                  <a:noFill/>
                  <a:ln w="15875">
                    <a:solidFill>
                      <a:srgbClr val="000000"/>
                    </a:solidFill>
                    <a:round/>
                    <a:headEnd/>
                    <a:tailEnd/>
                  </a:ln>
                </p:spPr>
                <p:txBody>
                  <a:bodyPr lIns="74295" tIns="8890" rIns="74295" bIns="8890"/>
                  <a:lstStyle/>
                  <a:p>
                    <a:endParaRPr lang="ja-JP" altLang="en-US"/>
                  </a:p>
                </p:txBody>
              </p:sp>
              <p:sp>
                <p:nvSpPr>
                  <p:cNvPr id="52" name="Line 16"/>
                  <p:cNvSpPr>
                    <a:spLocks noChangeAspect="1" noChangeShapeType="1"/>
                  </p:cNvSpPr>
                  <p:nvPr/>
                </p:nvSpPr>
                <p:spPr bwMode="auto">
                  <a:xfrm rot="-1800000">
                    <a:off x="5565" y="6824"/>
                    <a:ext cx="113" cy="1"/>
                  </a:xfrm>
                  <a:prstGeom prst="line">
                    <a:avLst/>
                  </a:prstGeom>
                  <a:noFill/>
                  <a:ln w="15875">
                    <a:solidFill>
                      <a:srgbClr val="000000"/>
                    </a:solidFill>
                    <a:round/>
                    <a:headEnd/>
                    <a:tailEnd/>
                  </a:ln>
                </p:spPr>
                <p:txBody>
                  <a:bodyPr lIns="74295" tIns="8890" rIns="74295" bIns="8890"/>
                  <a:lstStyle/>
                  <a:p>
                    <a:endParaRPr lang="ja-JP" altLang="en-US"/>
                  </a:p>
                </p:txBody>
              </p:sp>
            </p:grpSp>
          </p:grpSp>
          <p:sp>
            <p:nvSpPr>
              <p:cNvPr id="25" name="Line 23"/>
              <p:cNvSpPr>
                <a:spLocks noChangeAspect="1" noChangeShapeType="1"/>
              </p:cNvSpPr>
              <p:nvPr/>
            </p:nvSpPr>
            <p:spPr bwMode="auto">
              <a:xfrm>
                <a:off x="2389" y="2480"/>
                <a:ext cx="0" cy="1295"/>
              </a:xfrm>
              <a:prstGeom prst="line">
                <a:avLst/>
              </a:prstGeom>
              <a:noFill/>
              <a:ln w="15875">
                <a:solidFill>
                  <a:srgbClr val="000000"/>
                </a:solidFill>
                <a:round/>
                <a:headEnd/>
                <a:tailEnd/>
              </a:ln>
            </p:spPr>
            <p:txBody>
              <a:bodyPr lIns="74295" tIns="8890" rIns="74295" bIns="8890"/>
              <a:lstStyle/>
              <a:p>
                <a:endParaRPr lang="ja-JP" altLang="en-US"/>
              </a:p>
            </p:txBody>
          </p:sp>
          <p:sp>
            <p:nvSpPr>
              <p:cNvPr id="26" name="Line 114"/>
              <p:cNvSpPr>
                <a:spLocks noChangeAspect="1" noChangeShapeType="1"/>
              </p:cNvSpPr>
              <p:nvPr/>
            </p:nvSpPr>
            <p:spPr bwMode="auto">
              <a:xfrm rot="-5100000">
                <a:off x="2336" y="2479"/>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27" name="Line 115"/>
              <p:cNvSpPr>
                <a:spLocks noChangeAspect="1" noChangeShapeType="1"/>
              </p:cNvSpPr>
              <p:nvPr/>
            </p:nvSpPr>
            <p:spPr bwMode="auto">
              <a:xfrm rot="-5100000">
                <a:off x="2335" y="2565"/>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28" name="Line 116"/>
              <p:cNvSpPr>
                <a:spLocks noChangeAspect="1" noChangeShapeType="1"/>
              </p:cNvSpPr>
              <p:nvPr/>
            </p:nvSpPr>
            <p:spPr bwMode="auto">
              <a:xfrm rot="-5100000">
                <a:off x="2335" y="2652"/>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29" name="Line 117"/>
              <p:cNvSpPr>
                <a:spLocks noChangeAspect="1" noChangeShapeType="1"/>
              </p:cNvSpPr>
              <p:nvPr/>
            </p:nvSpPr>
            <p:spPr bwMode="auto">
              <a:xfrm rot="-5100000">
                <a:off x="2336" y="2738"/>
                <a:ext cx="50"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0" name="Line 118"/>
              <p:cNvSpPr>
                <a:spLocks noChangeAspect="1" noChangeShapeType="1"/>
              </p:cNvSpPr>
              <p:nvPr/>
            </p:nvSpPr>
            <p:spPr bwMode="auto">
              <a:xfrm rot="-5100000">
                <a:off x="2335" y="2825"/>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1" name="Line 119"/>
              <p:cNvSpPr>
                <a:spLocks noChangeAspect="1" noChangeShapeType="1"/>
              </p:cNvSpPr>
              <p:nvPr/>
            </p:nvSpPr>
            <p:spPr bwMode="auto">
              <a:xfrm rot="-5100000">
                <a:off x="2336" y="2911"/>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2" name="Line 120"/>
              <p:cNvSpPr>
                <a:spLocks noChangeAspect="1" noChangeShapeType="1"/>
              </p:cNvSpPr>
              <p:nvPr/>
            </p:nvSpPr>
            <p:spPr bwMode="auto">
              <a:xfrm rot="-5100000">
                <a:off x="2335" y="3256"/>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3" name="Line 121"/>
              <p:cNvSpPr>
                <a:spLocks noChangeAspect="1" noChangeShapeType="1"/>
              </p:cNvSpPr>
              <p:nvPr/>
            </p:nvSpPr>
            <p:spPr bwMode="auto">
              <a:xfrm rot="-5100000">
                <a:off x="2336" y="3342"/>
                <a:ext cx="50"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4" name="Line 122"/>
              <p:cNvSpPr>
                <a:spLocks noChangeAspect="1" noChangeShapeType="1"/>
              </p:cNvSpPr>
              <p:nvPr/>
            </p:nvSpPr>
            <p:spPr bwMode="auto">
              <a:xfrm rot="-5100000">
                <a:off x="2335" y="3429"/>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5" name="Line 123"/>
              <p:cNvSpPr>
                <a:spLocks noChangeAspect="1" noChangeShapeType="1"/>
              </p:cNvSpPr>
              <p:nvPr/>
            </p:nvSpPr>
            <p:spPr bwMode="auto">
              <a:xfrm rot="-5100000">
                <a:off x="2335" y="3516"/>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6" name="Line 124"/>
              <p:cNvSpPr>
                <a:spLocks noChangeAspect="1" noChangeShapeType="1"/>
              </p:cNvSpPr>
              <p:nvPr/>
            </p:nvSpPr>
            <p:spPr bwMode="auto">
              <a:xfrm rot="-5100000">
                <a:off x="2336" y="3602"/>
                <a:ext cx="49"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7" name="Line 125"/>
              <p:cNvSpPr>
                <a:spLocks noChangeAspect="1" noChangeShapeType="1"/>
              </p:cNvSpPr>
              <p:nvPr/>
            </p:nvSpPr>
            <p:spPr bwMode="auto">
              <a:xfrm rot="-5100000">
                <a:off x="2335" y="3688"/>
                <a:ext cx="51" cy="51"/>
              </a:xfrm>
              <a:prstGeom prst="line">
                <a:avLst/>
              </a:prstGeom>
              <a:noFill/>
              <a:ln w="15875">
                <a:solidFill>
                  <a:srgbClr val="000000"/>
                </a:solidFill>
                <a:round/>
                <a:headEnd/>
                <a:tailEnd/>
              </a:ln>
            </p:spPr>
            <p:txBody>
              <a:bodyPr lIns="74295" tIns="8890" rIns="74295" bIns="8890"/>
              <a:lstStyle/>
              <a:p>
                <a:endParaRPr lang="ja-JP" altLang="en-US"/>
              </a:p>
            </p:txBody>
          </p:sp>
          <p:sp>
            <p:nvSpPr>
              <p:cNvPr id="38" name="Freeform 136"/>
              <p:cNvSpPr>
                <a:spLocks noChangeAspect="1"/>
              </p:cNvSpPr>
              <p:nvPr/>
            </p:nvSpPr>
            <p:spPr bwMode="auto">
              <a:xfrm>
                <a:off x="2390" y="2480"/>
                <a:ext cx="281" cy="829"/>
              </a:xfrm>
              <a:custGeom>
                <a:avLst/>
                <a:gdLst>
                  <a:gd name="T0" fmla="*/ 20 w 468"/>
                  <a:gd name="T1" fmla="*/ 0 h 1383"/>
                  <a:gd name="T2" fmla="*/ 14 w 468"/>
                  <a:gd name="T3" fmla="*/ 18 h 1383"/>
                  <a:gd name="T4" fmla="*/ 26 w 468"/>
                  <a:gd name="T5" fmla="*/ 38 h 1383"/>
                  <a:gd name="T6" fmla="*/ 20 w 468"/>
                  <a:gd name="T7" fmla="*/ 56 h 1383"/>
                  <a:gd name="T8" fmla="*/ 32 w 468"/>
                  <a:gd name="T9" fmla="*/ 93 h 1383"/>
                  <a:gd name="T10" fmla="*/ 32 w 468"/>
                  <a:gd name="T11" fmla="*/ 111 h 1383"/>
                  <a:gd name="T12" fmla="*/ 47 w 468"/>
                  <a:gd name="T13" fmla="*/ 142 h 1383"/>
                  <a:gd name="T14" fmla="*/ 52 w 468"/>
                  <a:gd name="T15" fmla="*/ 173 h 1383"/>
                  <a:gd name="T16" fmla="*/ 82 w 468"/>
                  <a:gd name="T17" fmla="*/ 193 h 1383"/>
                  <a:gd name="T18" fmla="*/ 94 w 468"/>
                  <a:gd name="T19" fmla="*/ 225 h 1383"/>
                  <a:gd name="T20" fmla="*/ 101 w 468"/>
                  <a:gd name="T21" fmla="*/ 258 h 1383"/>
                  <a:gd name="T22" fmla="*/ 94 w 468"/>
                  <a:gd name="T23" fmla="*/ 287 h 1383"/>
                  <a:gd name="T24" fmla="*/ 70 w 468"/>
                  <a:gd name="T25" fmla="*/ 297 h 1383"/>
                  <a:gd name="T26" fmla="*/ 32 w 468"/>
                  <a:gd name="T27" fmla="*/ 290 h 1383"/>
                  <a:gd name="T28" fmla="*/ 0 w 468"/>
                  <a:gd name="T29" fmla="*/ 258 h 13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8"/>
                  <a:gd name="T46" fmla="*/ 0 h 1383"/>
                  <a:gd name="T47" fmla="*/ 468 w 468"/>
                  <a:gd name="T48" fmla="*/ 1383 h 13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8" h="1383">
                    <a:moveTo>
                      <a:pt x="93" y="0"/>
                    </a:moveTo>
                    <a:cubicBezTo>
                      <a:pt x="78" y="27"/>
                      <a:pt x="63" y="55"/>
                      <a:pt x="67" y="84"/>
                    </a:cubicBezTo>
                    <a:cubicBezTo>
                      <a:pt x="71" y="113"/>
                      <a:pt x="115" y="147"/>
                      <a:pt x="119" y="176"/>
                    </a:cubicBezTo>
                    <a:cubicBezTo>
                      <a:pt x="123" y="205"/>
                      <a:pt x="89" y="217"/>
                      <a:pt x="93" y="260"/>
                    </a:cubicBezTo>
                    <a:cubicBezTo>
                      <a:pt x="97" y="303"/>
                      <a:pt x="137" y="389"/>
                      <a:pt x="146" y="432"/>
                    </a:cubicBezTo>
                    <a:cubicBezTo>
                      <a:pt x="155" y="475"/>
                      <a:pt x="134" y="478"/>
                      <a:pt x="146" y="516"/>
                    </a:cubicBezTo>
                    <a:cubicBezTo>
                      <a:pt x="158" y="554"/>
                      <a:pt x="202" y="612"/>
                      <a:pt x="217" y="660"/>
                    </a:cubicBezTo>
                    <a:cubicBezTo>
                      <a:pt x="232" y="708"/>
                      <a:pt x="212" y="765"/>
                      <a:pt x="239" y="804"/>
                    </a:cubicBezTo>
                    <a:cubicBezTo>
                      <a:pt x="266" y="843"/>
                      <a:pt x="349" y="856"/>
                      <a:pt x="381" y="896"/>
                    </a:cubicBezTo>
                    <a:cubicBezTo>
                      <a:pt x="413" y="936"/>
                      <a:pt x="417" y="993"/>
                      <a:pt x="431" y="1044"/>
                    </a:cubicBezTo>
                    <a:cubicBezTo>
                      <a:pt x="445" y="1095"/>
                      <a:pt x="466" y="1152"/>
                      <a:pt x="467" y="1200"/>
                    </a:cubicBezTo>
                    <a:cubicBezTo>
                      <a:pt x="468" y="1248"/>
                      <a:pt x="461" y="1302"/>
                      <a:pt x="437" y="1332"/>
                    </a:cubicBezTo>
                    <a:cubicBezTo>
                      <a:pt x="413" y="1362"/>
                      <a:pt x="373" y="1377"/>
                      <a:pt x="325" y="1380"/>
                    </a:cubicBezTo>
                    <a:cubicBezTo>
                      <a:pt x="277" y="1383"/>
                      <a:pt x="200" y="1378"/>
                      <a:pt x="146" y="1348"/>
                    </a:cubicBezTo>
                    <a:cubicBezTo>
                      <a:pt x="92" y="1318"/>
                      <a:pt x="25" y="1225"/>
                      <a:pt x="0" y="1200"/>
                    </a:cubicBezTo>
                  </a:path>
                </a:pathLst>
              </a:custGeom>
              <a:noFill/>
              <a:ln w="15875">
                <a:solidFill>
                  <a:srgbClr val="000000"/>
                </a:solidFill>
                <a:round/>
                <a:headEnd/>
                <a:tailEnd/>
              </a:ln>
            </p:spPr>
            <p:txBody>
              <a:bodyPr lIns="74295" tIns="8890" rIns="74295" bIns="8890"/>
              <a:lstStyle/>
              <a:p>
                <a:endParaRPr lang="ja-JP" altLang="en-US"/>
              </a:p>
            </p:txBody>
          </p:sp>
          <p:sp>
            <p:nvSpPr>
              <p:cNvPr id="39" name="Freeform 137"/>
              <p:cNvSpPr>
                <a:spLocks noChangeAspect="1"/>
              </p:cNvSpPr>
              <p:nvPr/>
            </p:nvSpPr>
            <p:spPr bwMode="auto">
              <a:xfrm>
                <a:off x="2387" y="3343"/>
                <a:ext cx="77" cy="432"/>
              </a:xfrm>
              <a:custGeom>
                <a:avLst/>
                <a:gdLst>
                  <a:gd name="T0" fmla="*/ 0 w 128"/>
                  <a:gd name="T1" fmla="*/ 0 h 720"/>
                  <a:gd name="T2" fmla="*/ 15 w 128"/>
                  <a:gd name="T3" fmla="*/ 25 h 720"/>
                  <a:gd name="T4" fmla="*/ 15 w 128"/>
                  <a:gd name="T5" fmla="*/ 43 h 720"/>
                  <a:gd name="T6" fmla="*/ 22 w 128"/>
                  <a:gd name="T7" fmla="*/ 69 h 720"/>
                  <a:gd name="T8" fmla="*/ 20 w 128"/>
                  <a:gd name="T9" fmla="*/ 86 h 720"/>
                  <a:gd name="T10" fmla="*/ 27 w 128"/>
                  <a:gd name="T11" fmla="*/ 112 h 720"/>
                  <a:gd name="T12" fmla="*/ 25 w 128"/>
                  <a:gd name="T13" fmla="*/ 143 h 720"/>
                  <a:gd name="T14" fmla="*/ 25 w 128"/>
                  <a:gd name="T15" fmla="*/ 155 h 720"/>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720"/>
                  <a:gd name="T26" fmla="*/ 128 w 128"/>
                  <a:gd name="T27" fmla="*/ 720 h 7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720">
                    <a:moveTo>
                      <a:pt x="0" y="0"/>
                    </a:moveTo>
                    <a:cubicBezTo>
                      <a:pt x="28" y="41"/>
                      <a:pt x="57" y="83"/>
                      <a:pt x="68" y="116"/>
                    </a:cubicBezTo>
                    <a:cubicBezTo>
                      <a:pt x="79" y="149"/>
                      <a:pt x="62" y="162"/>
                      <a:pt x="68" y="196"/>
                    </a:cubicBezTo>
                    <a:cubicBezTo>
                      <a:pt x="74" y="230"/>
                      <a:pt x="98" y="287"/>
                      <a:pt x="102" y="320"/>
                    </a:cubicBezTo>
                    <a:cubicBezTo>
                      <a:pt x="106" y="353"/>
                      <a:pt x="90" y="363"/>
                      <a:pt x="94" y="396"/>
                    </a:cubicBezTo>
                    <a:cubicBezTo>
                      <a:pt x="98" y="429"/>
                      <a:pt x="120" y="472"/>
                      <a:pt x="124" y="516"/>
                    </a:cubicBezTo>
                    <a:cubicBezTo>
                      <a:pt x="128" y="560"/>
                      <a:pt x="117" y="626"/>
                      <a:pt x="116" y="660"/>
                    </a:cubicBezTo>
                    <a:cubicBezTo>
                      <a:pt x="115" y="694"/>
                      <a:pt x="115" y="707"/>
                      <a:pt x="116" y="720"/>
                    </a:cubicBezTo>
                  </a:path>
                </a:pathLst>
              </a:custGeom>
              <a:noFill/>
              <a:ln w="15875">
                <a:solidFill>
                  <a:srgbClr val="000000"/>
                </a:solidFill>
                <a:round/>
                <a:headEnd/>
                <a:tailEnd/>
              </a:ln>
            </p:spPr>
            <p:txBody>
              <a:bodyPr lIns="74295" tIns="8890" rIns="74295" bIns="8890"/>
              <a:lstStyle/>
              <a:p>
                <a:endParaRPr lang="ja-JP" altLang="en-US"/>
              </a:p>
            </p:txBody>
          </p:sp>
          <p:sp>
            <p:nvSpPr>
              <p:cNvPr id="40" name="Line 138"/>
              <p:cNvSpPr>
                <a:spLocks noChangeAspect="1" noChangeShapeType="1"/>
              </p:cNvSpPr>
              <p:nvPr/>
            </p:nvSpPr>
            <p:spPr bwMode="auto">
              <a:xfrm>
                <a:off x="2203" y="2996"/>
                <a:ext cx="468" cy="520"/>
              </a:xfrm>
              <a:prstGeom prst="line">
                <a:avLst/>
              </a:prstGeom>
              <a:noFill/>
              <a:ln w="19050">
                <a:solidFill>
                  <a:srgbClr val="000000"/>
                </a:solidFill>
                <a:round/>
                <a:headEnd type="triangle" w="sm" len="med"/>
                <a:tailEnd/>
              </a:ln>
            </p:spPr>
            <p:txBody>
              <a:bodyPr lIns="74295" tIns="8890" rIns="74295" bIns="8890"/>
              <a:lstStyle/>
              <a:p>
                <a:endParaRPr lang="ja-JP" altLang="en-US"/>
              </a:p>
            </p:txBody>
          </p:sp>
          <p:sp>
            <p:nvSpPr>
              <p:cNvPr id="41" name="Line 139"/>
              <p:cNvSpPr>
                <a:spLocks noChangeAspect="1" noChangeShapeType="1"/>
              </p:cNvSpPr>
              <p:nvPr/>
            </p:nvSpPr>
            <p:spPr bwMode="auto">
              <a:xfrm flipV="1">
                <a:off x="2386" y="2997"/>
                <a:ext cx="0" cy="202"/>
              </a:xfrm>
              <a:prstGeom prst="line">
                <a:avLst/>
              </a:prstGeom>
              <a:noFill/>
              <a:ln w="19050">
                <a:solidFill>
                  <a:srgbClr val="000000"/>
                </a:solidFill>
                <a:round/>
                <a:headEnd/>
                <a:tailEnd type="triangle" w="sm" len="med"/>
              </a:ln>
            </p:spPr>
            <p:txBody>
              <a:bodyPr lIns="74295" tIns="8890" rIns="74295" bIns="8890"/>
              <a:lstStyle/>
              <a:p>
                <a:endParaRPr lang="ja-JP" altLang="en-US"/>
              </a:p>
            </p:txBody>
          </p:sp>
          <p:sp>
            <p:nvSpPr>
              <p:cNvPr id="42" name="Line 140"/>
              <p:cNvSpPr>
                <a:spLocks noChangeAspect="1" noChangeShapeType="1"/>
              </p:cNvSpPr>
              <p:nvPr/>
            </p:nvSpPr>
            <p:spPr bwMode="auto">
              <a:xfrm flipH="1">
                <a:off x="2203" y="3199"/>
                <a:ext cx="184" cy="0"/>
              </a:xfrm>
              <a:prstGeom prst="line">
                <a:avLst/>
              </a:prstGeom>
              <a:noFill/>
              <a:ln w="19050">
                <a:solidFill>
                  <a:srgbClr val="000000"/>
                </a:solidFill>
                <a:round/>
                <a:headEnd/>
                <a:tailEnd type="triangle" w="sm" len="med"/>
              </a:ln>
            </p:spPr>
            <p:txBody>
              <a:bodyPr lIns="74295" tIns="8890" rIns="74295" bIns="8890"/>
              <a:lstStyle/>
              <a:p>
                <a:endParaRPr lang="ja-JP" altLang="en-US"/>
              </a:p>
            </p:txBody>
          </p:sp>
          <p:sp>
            <p:nvSpPr>
              <p:cNvPr id="43" name="Line 141"/>
              <p:cNvSpPr>
                <a:spLocks noChangeAspect="1" noChangeShapeType="1"/>
              </p:cNvSpPr>
              <p:nvPr/>
            </p:nvSpPr>
            <p:spPr bwMode="auto">
              <a:xfrm>
                <a:off x="2203" y="3005"/>
                <a:ext cx="0" cy="203"/>
              </a:xfrm>
              <a:prstGeom prst="line">
                <a:avLst/>
              </a:prstGeom>
              <a:noFill/>
              <a:ln w="15875">
                <a:solidFill>
                  <a:srgbClr val="000000"/>
                </a:solidFill>
                <a:prstDash val="dash"/>
                <a:round/>
                <a:headEnd/>
                <a:tailEnd/>
              </a:ln>
            </p:spPr>
            <p:txBody>
              <a:bodyPr lIns="74295" tIns="8890" rIns="74295" bIns="8890"/>
              <a:lstStyle/>
              <a:p>
                <a:endParaRPr lang="ja-JP" altLang="en-US"/>
              </a:p>
            </p:txBody>
          </p:sp>
          <p:sp>
            <p:nvSpPr>
              <p:cNvPr id="44" name="Line 142"/>
              <p:cNvSpPr>
                <a:spLocks noChangeAspect="1" noChangeShapeType="1"/>
              </p:cNvSpPr>
              <p:nvPr/>
            </p:nvSpPr>
            <p:spPr bwMode="auto">
              <a:xfrm>
                <a:off x="2210" y="3000"/>
                <a:ext cx="176" cy="0"/>
              </a:xfrm>
              <a:prstGeom prst="line">
                <a:avLst/>
              </a:prstGeom>
              <a:noFill/>
              <a:ln w="15875">
                <a:solidFill>
                  <a:srgbClr val="000000"/>
                </a:solidFill>
                <a:prstDash val="dash"/>
                <a:round/>
                <a:headEnd/>
                <a:tailEnd/>
              </a:ln>
            </p:spPr>
            <p:txBody>
              <a:bodyPr lIns="74295" tIns="8890" rIns="74295" bIns="8890"/>
              <a:lstStyle/>
              <a:p>
                <a:endParaRPr lang="ja-JP" altLang="en-US"/>
              </a:p>
            </p:txBody>
          </p:sp>
          <p:sp>
            <p:nvSpPr>
              <p:cNvPr id="45" name="Line 161"/>
              <p:cNvSpPr>
                <a:spLocks noChangeAspect="1" noChangeShapeType="1"/>
              </p:cNvSpPr>
              <p:nvPr/>
            </p:nvSpPr>
            <p:spPr bwMode="auto">
              <a:xfrm>
                <a:off x="2414" y="2349"/>
                <a:ext cx="0" cy="132"/>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46" name="Line 163"/>
              <p:cNvSpPr>
                <a:spLocks noChangeAspect="1" noChangeShapeType="1"/>
              </p:cNvSpPr>
              <p:nvPr/>
            </p:nvSpPr>
            <p:spPr bwMode="auto">
              <a:xfrm>
                <a:off x="2581" y="3307"/>
                <a:ext cx="0" cy="216"/>
              </a:xfrm>
              <a:prstGeom prst="line">
                <a:avLst/>
              </a:prstGeom>
              <a:noFill/>
              <a:ln w="15875">
                <a:solidFill>
                  <a:srgbClr val="000000"/>
                </a:solidFill>
                <a:round/>
                <a:headEnd/>
                <a:tailEnd type="arrow" w="sm" len="sm"/>
              </a:ln>
            </p:spPr>
            <p:txBody>
              <a:bodyPr lIns="74295" tIns="8890" rIns="74295" bIns="8890"/>
              <a:lstStyle/>
              <a:p>
                <a:endParaRPr lang="ja-JP" altLang="en-US"/>
              </a:p>
            </p:txBody>
          </p:sp>
          <p:sp>
            <p:nvSpPr>
              <p:cNvPr id="47" name="Line 165"/>
              <p:cNvSpPr>
                <a:spLocks noChangeAspect="1" noChangeShapeType="1"/>
              </p:cNvSpPr>
              <p:nvPr/>
            </p:nvSpPr>
            <p:spPr bwMode="auto">
              <a:xfrm flipV="1">
                <a:off x="2671" y="3012"/>
                <a:ext cx="0" cy="201"/>
              </a:xfrm>
              <a:prstGeom prst="line">
                <a:avLst/>
              </a:prstGeom>
              <a:noFill/>
              <a:ln w="19050">
                <a:solidFill>
                  <a:srgbClr val="000000"/>
                </a:solidFill>
                <a:round/>
                <a:headEnd/>
                <a:tailEnd type="triangle" w="sm" len="med"/>
              </a:ln>
            </p:spPr>
            <p:txBody>
              <a:bodyPr lIns="74295" tIns="8890" rIns="74295" bIns="8890"/>
              <a:lstStyle/>
              <a:p>
                <a:endParaRPr lang="ja-JP" altLang="en-US"/>
              </a:p>
            </p:txBody>
          </p:sp>
        </p:grpSp>
        <p:sp>
          <p:nvSpPr>
            <p:cNvPr id="11" name="Text Box 174"/>
            <p:cNvSpPr txBox="1">
              <a:spLocks noChangeArrowheads="1"/>
            </p:cNvSpPr>
            <p:nvPr/>
          </p:nvSpPr>
          <p:spPr bwMode="auto">
            <a:xfrm>
              <a:off x="584" y="659"/>
              <a:ext cx="612" cy="231"/>
            </a:xfrm>
            <a:prstGeom prst="rect">
              <a:avLst/>
            </a:prstGeom>
            <a:noFill/>
            <a:ln w="9525">
              <a:noFill/>
              <a:miter lim="800000"/>
              <a:headEnd/>
              <a:tailEnd/>
            </a:ln>
          </p:spPr>
          <p:txBody>
            <a:bodyPr wrap="none">
              <a:spAutoFit/>
            </a:bodyPr>
            <a:lstStyle/>
            <a:p>
              <a:r>
                <a:rPr lang="en-US" altLang="ja-JP"/>
                <a:t>Heating</a:t>
              </a:r>
            </a:p>
          </p:txBody>
        </p:sp>
        <p:sp>
          <p:nvSpPr>
            <p:cNvPr id="12" name="Text Box 175"/>
            <p:cNvSpPr txBox="1">
              <a:spLocks noChangeArrowheads="1"/>
            </p:cNvSpPr>
            <p:nvPr/>
          </p:nvSpPr>
          <p:spPr bwMode="auto">
            <a:xfrm>
              <a:off x="989" y="432"/>
              <a:ext cx="732" cy="231"/>
            </a:xfrm>
            <a:prstGeom prst="rect">
              <a:avLst/>
            </a:prstGeom>
            <a:noFill/>
            <a:ln w="9525">
              <a:noFill/>
              <a:miter lim="800000"/>
              <a:headEnd/>
              <a:tailEnd/>
            </a:ln>
          </p:spPr>
          <p:txBody>
            <a:bodyPr wrap="none">
              <a:spAutoFit/>
            </a:bodyPr>
            <a:lstStyle/>
            <a:p>
              <a:r>
                <a:rPr lang="en-US" altLang="ja-JP"/>
                <a:t>Film Flow</a:t>
              </a:r>
            </a:p>
          </p:txBody>
        </p:sp>
        <p:sp>
          <p:nvSpPr>
            <p:cNvPr id="13" name="Text Box 176"/>
            <p:cNvSpPr txBox="1">
              <a:spLocks noChangeArrowheads="1"/>
            </p:cNvSpPr>
            <p:nvPr/>
          </p:nvSpPr>
          <p:spPr bwMode="auto">
            <a:xfrm>
              <a:off x="1333" y="1117"/>
              <a:ext cx="649" cy="407"/>
            </a:xfrm>
            <a:prstGeom prst="rect">
              <a:avLst/>
            </a:prstGeom>
            <a:noFill/>
            <a:ln w="9525">
              <a:noFill/>
              <a:miter lim="800000"/>
              <a:headEnd/>
              <a:tailEnd/>
            </a:ln>
          </p:spPr>
          <p:txBody>
            <a:bodyPr wrap="none">
              <a:spAutoFit/>
            </a:bodyPr>
            <a:lstStyle/>
            <a:p>
              <a:r>
                <a:rPr lang="en-US" altLang="ja-JP"/>
                <a:t>Boling </a:t>
              </a:r>
            </a:p>
            <a:p>
              <a:r>
                <a:rPr lang="en-US" altLang="ja-JP"/>
                <a:t> Bubble.</a:t>
              </a:r>
            </a:p>
          </p:txBody>
        </p:sp>
        <p:sp>
          <p:nvSpPr>
            <p:cNvPr id="14" name="Text Box 177"/>
            <p:cNvSpPr txBox="1">
              <a:spLocks noChangeArrowheads="1"/>
            </p:cNvSpPr>
            <p:nvPr/>
          </p:nvSpPr>
          <p:spPr bwMode="auto">
            <a:xfrm>
              <a:off x="2197" y="1121"/>
              <a:ext cx="604" cy="404"/>
            </a:xfrm>
            <a:prstGeom prst="rect">
              <a:avLst/>
            </a:prstGeom>
            <a:noFill/>
            <a:ln w="9525">
              <a:noFill/>
              <a:miter lim="800000"/>
              <a:headEnd/>
              <a:tailEnd/>
            </a:ln>
          </p:spPr>
          <p:txBody>
            <a:bodyPr wrap="none">
              <a:spAutoFit/>
            </a:bodyPr>
            <a:lstStyle/>
            <a:p>
              <a:r>
                <a:rPr lang="en-US" altLang="ja-JP" dirty="0"/>
                <a:t>Bubble </a:t>
              </a:r>
            </a:p>
            <a:p>
              <a:r>
                <a:rPr lang="en-US" altLang="ja-JP" dirty="0"/>
                <a:t> grows.</a:t>
              </a:r>
            </a:p>
          </p:txBody>
        </p:sp>
        <p:sp>
          <p:nvSpPr>
            <p:cNvPr id="15" name="Text Box 178"/>
            <p:cNvSpPr txBox="1">
              <a:spLocks noChangeArrowheads="1"/>
            </p:cNvSpPr>
            <p:nvPr/>
          </p:nvSpPr>
          <p:spPr bwMode="auto">
            <a:xfrm>
              <a:off x="3915" y="886"/>
              <a:ext cx="604" cy="404"/>
            </a:xfrm>
            <a:prstGeom prst="rect">
              <a:avLst/>
            </a:prstGeom>
            <a:noFill/>
            <a:ln w="9525">
              <a:noFill/>
              <a:miter lim="800000"/>
              <a:headEnd/>
              <a:tailEnd/>
            </a:ln>
          </p:spPr>
          <p:txBody>
            <a:bodyPr wrap="none">
              <a:spAutoFit/>
            </a:bodyPr>
            <a:lstStyle/>
            <a:p>
              <a:r>
                <a:rPr lang="en-US" altLang="ja-JP"/>
                <a:t>Bubble </a:t>
              </a:r>
            </a:p>
            <a:p>
              <a:r>
                <a:rPr lang="en-US" altLang="ja-JP"/>
                <a:t> Burst.</a:t>
              </a:r>
            </a:p>
          </p:txBody>
        </p:sp>
        <p:sp>
          <p:nvSpPr>
            <p:cNvPr id="16" name="Text Box 179"/>
            <p:cNvSpPr txBox="1">
              <a:spLocks noChangeArrowheads="1"/>
            </p:cNvSpPr>
            <p:nvPr/>
          </p:nvSpPr>
          <p:spPr bwMode="auto">
            <a:xfrm>
              <a:off x="4695" y="1166"/>
              <a:ext cx="738" cy="407"/>
            </a:xfrm>
            <a:prstGeom prst="rect">
              <a:avLst/>
            </a:prstGeom>
            <a:noFill/>
            <a:ln w="9525">
              <a:noFill/>
              <a:miter lim="800000"/>
              <a:headEnd/>
              <a:tailEnd/>
            </a:ln>
          </p:spPr>
          <p:txBody>
            <a:bodyPr wrap="none">
              <a:spAutoFit/>
            </a:bodyPr>
            <a:lstStyle/>
            <a:p>
              <a:r>
                <a:rPr lang="en-US" altLang="ja-JP"/>
                <a:t>Dry area </a:t>
              </a:r>
            </a:p>
            <a:p>
              <a:r>
                <a:rPr lang="en-US" altLang="ja-JP"/>
                <a:t>     is left.</a:t>
              </a:r>
            </a:p>
          </p:txBody>
        </p:sp>
        <p:sp>
          <p:nvSpPr>
            <p:cNvPr id="17" name="Text Box 180"/>
            <p:cNvSpPr txBox="1">
              <a:spLocks noChangeArrowheads="1"/>
            </p:cNvSpPr>
            <p:nvPr/>
          </p:nvSpPr>
          <p:spPr bwMode="auto">
            <a:xfrm>
              <a:off x="1369" y="2572"/>
              <a:ext cx="536" cy="407"/>
            </a:xfrm>
            <a:prstGeom prst="rect">
              <a:avLst/>
            </a:prstGeom>
            <a:noFill/>
            <a:ln w="9525">
              <a:noFill/>
              <a:miter lim="800000"/>
              <a:headEnd/>
              <a:tailEnd/>
            </a:ln>
          </p:spPr>
          <p:txBody>
            <a:bodyPr wrap="none">
              <a:spAutoFit/>
            </a:bodyPr>
            <a:lstStyle/>
            <a:p>
              <a:r>
                <a:rPr lang="en-US" altLang="ja-JP"/>
                <a:t>Large </a:t>
              </a:r>
            </a:p>
            <a:p>
              <a:r>
                <a:rPr lang="en-US" altLang="ja-JP"/>
                <a:t> wave.</a:t>
              </a:r>
            </a:p>
          </p:txBody>
        </p:sp>
        <p:graphicFrame>
          <p:nvGraphicFramePr>
            <p:cNvPr id="19" name="Object 2"/>
            <p:cNvGraphicFramePr>
              <a:graphicFrameLocks noChangeAspect="1"/>
            </p:cNvGraphicFramePr>
            <p:nvPr/>
          </p:nvGraphicFramePr>
          <p:xfrm>
            <a:off x="2228" y="3067"/>
            <a:ext cx="136" cy="190"/>
          </p:xfrm>
          <a:graphic>
            <a:graphicData uri="http://schemas.openxmlformats.org/presentationml/2006/ole">
              <mc:AlternateContent xmlns:mc="http://schemas.openxmlformats.org/markup-compatibility/2006">
                <mc:Choice xmlns:v="urn:schemas-microsoft-com:vml" Requires="v">
                  <p:oleObj spid="_x0000_s3094" name="数式" r:id="rId3" imgW="126720" imgH="177480" progId="Equation.3">
                    <p:embed/>
                  </p:oleObj>
                </mc:Choice>
                <mc:Fallback>
                  <p:oleObj name="数式" r:id="rId3" imgW="12672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 y="3067"/>
                          <a:ext cx="136" cy="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3"/>
            <p:cNvGraphicFramePr>
              <a:graphicFrameLocks noChangeAspect="1"/>
            </p:cNvGraphicFramePr>
            <p:nvPr/>
          </p:nvGraphicFramePr>
          <p:xfrm>
            <a:off x="2426" y="3010"/>
            <a:ext cx="163" cy="150"/>
          </p:xfrm>
          <a:graphic>
            <a:graphicData uri="http://schemas.openxmlformats.org/presentationml/2006/ole">
              <mc:AlternateContent xmlns:mc="http://schemas.openxmlformats.org/markup-compatibility/2006">
                <mc:Choice xmlns:v="urn:schemas-microsoft-com:vml" Requires="v">
                  <p:oleObj spid="_x0000_s3095" name="数式" r:id="rId5" imgW="152280" imgH="139680" progId="Equation.3">
                    <p:embed/>
                  </p:oleObj>
                </mc:Choice>
                <mc:Fallback>
                  <p:oleObj name="数式" r:id="rId5" imgW="152280" imgH="139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3010"/>
                          <a:ext cx="163" cy="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4"/>
            <p:cNvGraphicFramePr>
              <a:graphicFrameLocks noChangeAspect="1"/>
            </p:cNvGraphicFramePr>
            <p:nvPr/>
          </p:nvGraphicFramePr>
          <p:xfrm>
            <a:off x="1904" y="2946"/>
            <a:ext cx="163" cy="150"/>
          </p:xfrm>
          <a:graphic>
            <a:graphicData uri="http://schemas.openxmlformats.org/presentationml/2006/ole">
              <mc:AlternateContent xmlns:mc="http://schemas.openxmlformats.org/markup-compatibility/2006">
                <mc:Choice xmlns:v="urn:schemas-microsoft-com:vml" Requires="v">
                  <p:oleObj spid="_x0000_s3096" name="数式" r:id="rId7" imgW="152280" imgH="139680" progId="Equation.3">
                    <p:embed/>
                  </p:oleObj>
                </mc:Choice>
                <mc:Fallback>
                  <p:oleObj name="数式" r:id="rId7" imgW="152280" imgH="1396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4" y="2946"/>
                          <a:ext cx="163" cy="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5"/>
            <p:cNvGraphicFramePr>
              <a:graphicFrameLocks noChangeAspect="1"/>
            </p:cNvGraphicFramePr>
            <p:nvPr/>
          </p:nvGraphicFramePr>
          <p:xfrm>
            <a:off x="2256" y="3598"/>
            <a:ext cx="136" cy="150"/>
          </p:xfrm>
          <a:graphic>
            <a:graphicData uri="http://schemas.openxmlformats.org/presentationml/2006/ole">
              <mc:AlternateContent xmlns:mc="http://schemas.openxmlformats.org/markup-compatibility/2006">
                <mc:Choice xmlns:v="urn:schemas-microsoft-com:vml" Requires="v">
                  <p:oleObj spid="_x0000_s3097" name="数式" r:id="rId9" imgW="126720" imgH="139680" progId="Equation.3">
                    <p:embed/>
                  </p:oleObj>
                </mc:Choice>
                <mc:Fallback>
                  <p:oleObj name="数式" r:id="rId9" imgW="126720" imgH="1396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56" y="3598"/>
                          <a:ext cx="136" cy="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5" name="テキスト ボックス 184"/>
          <p:cNvSpPr txBox="1"/>
          <p:nvPr/>
        </p:nvSpPr>
        <p:spPr>
          <a:xfrm>
            <a:off x="3857620" y="5214950"/>
            <a:ext cx="4143404" cy="369332"/>
          </a:xfrm>
          <a:prstGeom prst="rect">
            <a:avLst/>
          </a:prstGeom>
          <a:solidFill>
            <a:schemeClr val="accent1"/>
          </a:solidFill>
        </p:spPr>
        <p:txBody>
          <a:bodyPr wrap="square" rtlCol="0">
            <a:spAutoFit/>
          </a:bodyPr>
          <a:lstStyle/>
          <a:p>
            <a:r>
              <a:rPr kumimoji="1" lang="en-US" altLang="ja-JP" dirty="0" smtClean="0"/>
              <a:t>Is the dry area rewetted or not?</a:t>
            </a:r>
            <a:endParaRPr kumimoji="1" lang="ja-JP" altLang="en-US" dirty="0"/>
          </a:p>
        </p:txBody>
      </p:sp>
    </p:spTree>
    <p:extLst>
      <p:ext uri="{BB962C8B-B14F-4D97-AF65-F5344CB8AC3E}">
        <p14:creationId xmlns:p14="http://schemas.microsoft.com/office/powerpoint/2010/main" val="15398939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cstate="print"/>
          <a:srcRect/>
          <a:stretch>
            <a:fillRect/>
          </a:stretch>
        </p:blipFill>
        <p:spPr bwMode="auto">
          <a:xfrm>
            <a:off x="500034" y="2125651"/>
            <a:ext cx="8145318" cy="4732349"/>
          </a:xfrm>
          <a:prstGeom prst="rect">
            <a:avLst/>
          </a:prstGeom>
          <a:noFill/>
          <a:ln w="9525">
            <a:noFill/>
            <a:miter lim="800000"/>
            <a:headEnd/>
            <a:tailEnd/>
          </a:ln>
          <a:effectLst/>
        </p:spPr>
      </p:pic>
      <p:graphicFrame>
        <p:nvGraphicFramePr>
          <p:cNvPr id="89094" name="Object 6"/>
          <p:cNvGraphicFramePr>
            <a:graphicFrameLocks noChangeAspect="1"/>
          </p:cNvGraphicFramePr>
          <p:nvPr/>
        </p:nvGraphicFramePr>
        <p:xfrm>
          <a:off x="214282" y="214290"/>
          <a:ext cx="2928958" cy="821131"/>
        </p:xfrm>
        <a:graphic>
          <a:graphicData uri="http://schemas.openxmlformats.org/presentationml/2006/ole">
            <mc:AlternateContent xmlns:mc="http://schemas.openxmlformats.org/markup-compatibility/2006">
              <mc:Choice xmlns:v="urn:schemas-microsoft-com:vml" Requires="v">
                <p:oleObj spid="_x0000_s4103" name="数式" r:id="rId4" imgW="2108160" imgH="596880" progId="Equation.3">
                  <p:embed/>
                </p:oleObj>
              </mc:Choice>
              <mc:Fallback>
                <p:oleObj name="数式" r:id="rId4" imgW="2108160" imgH="5968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282" y="214290"/>
                        <a:ext cx="2928958" cy="8211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テキスト ボックス 7"/>
          <p:cNvSpPr txBox="1"/>
          <p:nvPr/>
        </p:nvSpPr>
        <p:spPr>
          <a:xfrm>
            <a:off x="3428992" y="0"/>
            <a:ext cx="5143536" cy="2308324"/>
          </a:xfrm>
          <a:prstGeom prst="rect">
            <a:avLst/>
          </a:prstGeom>
          <a:noFill/>
        </p:spPr>
        <p:txBody>
          <a:bodyPr wrap="square" rtlCol="0">
            <a:spAutoFit/>
          </a:bodyPr>
          <a:lstStyle/>
          <a:p>
            <a:r>
              <a:rPr kumimoji="1" lang="ja-JP" altLang="en-US" sz="1600" dirty="0" smtClean="0"/>
              <a:t>係数</a:t>
            </a:r>
            <a:r>
              <a:rPr lang="en-US" altLang="ja-JP" sz="1600" dirty="0" smtClean="0"/>
              <a:t> c </a:t>
            </a:r>
            <a:r>
              <a:rPr lang="ja-JP" altLang="en-US" sz="1600" dirty="0" smtClean="0"/>
              <a:t>：液膜流の</a:t>
            </a:r>
            <a:r>
              <a:rPr lang="ja-JP" altLang="en-US" sz="1600" b="1" dirty="0" smtClean="0">
                <a:solidFill>
                  <a:srgbClr val="FF0000"/>
                </a:solidFill>
              </a:rPr>
              <a:t>乱れ（波）</a:t>
            </a:r>
            <a:r>
              <a:rPr lang="ja-JP" altLang="en-US" sz="1600" dirty="0" smtClean="0"/>
              <a:t>の状態に既存</a:t>
            </a:r>
            <a:endParaRPr lang="en-US" altLang="ja-JP" sz="1600" dirty="0" smtClean="0"/>
          </a:p>
          <a:p>
            <a:endParaRPr kumimoji="1" lang="en-US" altLang="ja-JP" sz="1600" dirty="0" smtClean="0"/>
          </a:p>
          <a:p>
            <a:r>
              <a:rPr lang="ja-JP" altLang="en-US" sz="1600" dirty="0" smtClean="0"/>
              <a:t>　　　流下液膜：　比較的静定　　</a:t>
            </a:r>
            <a:r>
              <a:rPr lang="en-US" altLang="ja-JP" sz="1600" dirty="0" smtClean="0"/>
              <a:t>c </a:t>
            </a:r>
            <a:r>
              <a:rPr lang="ja-JP" altLang="en-US" sz="1600" dirty="0" smtClean="0"/>
              <a:t>小</a:t>
            </a:r>
            <a:endParaRPr lang="en-US" altLang="ja-JP" sz="1600" dirty="0" smtClean="0"/>
          </a:p>
          <a:p>
            <a:r>
              <a:rPr lang="ja-JP" altLang="en-US" sz="1600" dirty="0" smtClean="0"/>
              <a:t>　　　上昇液膜流：　大きな乱れ、波　</a:t>
            </a:r>
            <a:r>
              <a:rPr lang="en-US" altLang="ja-JP" sz="1600" dirty="0" smtClean="0"/>
              <a:t>c</a:t>
            </a:r>
            <a:r>
              <a:rPr lang="ja-JP" altLang="en-US" sz="1600" dirty="0" smtClean="0"/>
              <a:t>大</a:t>
            </a:r>
            <a:endParaRPr lang="en-US" altLang="ja-JP" sz="1600" dirty="0" smtClean="0"/>
          </a:p>
          <a:p>
            <a:endParaRPr lang="en-US" altLang="ja-JP" sz="1600" dirty="0" smtClean="0"/>
          </a:p>
          <a:p>
            <a:r>
              <a:rPr lang="en-US" altLang="ja-JP" sz="1600" b="1" dirty="0" smtClean="0">
                <a:solidFill>
                  <a:srgbClr val="FF0000"/>
                </a:solidFill>
              </a:rPr>
              <a:t>C</a:t>
            </a:r>
            <a:r>
              <a:rPr lang="ja-JP" altLang="en-US" sz="1600" b="1" dirty="0" smtClean="0">
                <a:solidFill>
                  <a:srgbClr val="FF0000"/>
                </a:solidFill>
              </a:rPr>
              <a:t>について整理</a:t>
            </a:r>
            <a:r>
              <a:rPr lang="ja-JP" altLang="en-US" sz="1600" dirty="0" smtClean="0"/>
              <a:t>はできていないが、限界熱流束発生機構の明確化</a:t>
            </a:r>
            <a:endParaRPr lang="en-US" altLang="ja-JP" sz="1600" dirty="0" smtClean="0"/>
          </a:p>
          <a:p>
            <a:r>
              <a:rPr lang="ja-JP" altLang="en-US" sz="1600" dirty="0"/>
              <a:t>　</a:t>
            </a:r>
            <a:r>
              <a:rPr lang="ja-JP" altLang="en-US" sz="1600" dirty="0" smtClean="0"/>
              <a:t>　　</a:t>
            </a:r>
            <a:r>
              <a:rPr lang="ja-JP" altLang="en-US" sz="1600" b="1" dirty="0" smtClean="0">
                <a:solidFill>
                  <a:srgbClr val="FF0000"/>
                </a:solidFill>
              </a:rPr>
              <a:t>液膜流の状態で決まる！</a:t>
            </a:r>
            <a:endParaRPr lang="en-US" altLang="ja-JP" sz="1600" b="1" dirty="0" smtClean="0">
              <a:solidFill>
                <a:srgbClr val="FF0000"/>
              </a:solidFill>
            </a:endParaRPr>
          </a:p>
          <a:p>
            <a:r>
              <a:rPr kumimoji="1" lang="ja-JP" altLang="en-US" sz="1600" dirty="0" smtClean="0"/>
              <a:t>　　</a:t>
            </a:r>
            <a:endParaRPr kumimoji="1" lang="ja-JP" altLang="en-US" sz="1600" dirty="0"/>
          </a:p>
        </p:txBody>
      </p:sp>
      <p:sp>
        <p:nvSpPr>
          <p:cNvPr id="9" name="テキスト ボックス 8"/>
          <p:cNvSpPr txBox="1"/>
          <p:nvPr/>
        </p:nvSpPr>
        <p:spPr>
          <a:xfrm>
            <a:off x="0" y="1071546"/>
            <a:ext cx="3143240" cy="646331"/>
          </a:xfrm>
          <a:prstGeom prst="rect">
            <a:avLst/>
          </a:prstGeom>
          <a:noFill/>
        </p:spPr>
        <p:txBody>
          <a:bodyPr wrap="square" rtlCol="0">
            <a:spAutoFit/>
          </a:bodyPr>
          <a:lstStyle/>
          <a:p>
            <a:r>
              <a:rPr kumimoji="1" lang="ja-JP" altLang="en-US" b="1" dirty="0" smtClean="0">
                <a:solidFill>
                  <a:srgbClr val="002060"/>
                </a:solidFill>
              </a:rPr>
              <a:t>広い流動状態、流量範囲、物性で良いまとまり</a:t>
            </a:r>
            <a:endParaRPr kumimoji="1" lang="ja-JP" altLang="en-US" b="1" dirty="0">
              <a:solidFill>
                <a:srgbClr val="002060"/>
              </a:solidFill>
            </a:endParaRPr>
          </a:p>
        </p:txBody>
      </p:sp>
    </p:spTree>
    <p:extLst>
      <p:ext uri="{BB962C8B-B14F-4D97-AF65-F5344CB8AC3E}">
        <p14:creationId xmlns:p14="http://schemas.microsoft.com/office/powerpoint/2010/main" val="17488212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188640"/>
            <a:ext cx="9144000" cy="7048083"/>
          </a:xfrm>
          <a:prstGeom prst="rect">
            <a:avLst/>
          </a:prstGeom>
          <a:noFill/>
        </p:spPr>
        <p:txBody>
          <a:bodyPr wrap="square" rtlCol="0">
            <a:spAutoFit/>
          </a:bodyPr>
          <a:lstStyle/>
          <a:p>
            <a:r>
              <a:rPr lang="ja-JP" altLang="ja-JP" sz="1400" dirty="0"/>
              <a:t>対向気液二相流における液膜挙動とフラッディング（第１報，円管内流の場合</a:t>
            </a:r>
            <a:r>
              <a:rPr lang="ja-JP" altLang="ja-JP" sz="1400" dirty="0" smtClean="0"/>
              <a:t>）</a:t>
            </a:r>
            <a:r>
              <a:rPr lang="ja-JP" altLang="en-US" sz="1400" dirty="0" smtClean="0"/>
              <a:t>　</a:t>
            </a:r>
            <a:r>
              <a:rPr lang="ja-JP" altLang="ja-JP" sz="1400" dirty="0" smtClean="0"/>
              <a:t>（</a:t>
            </a:r>
            <a:r>
              <a:rPr lang="ja-JP" altLang="ja-JP" sz="1400" dirty="0"/>
              <a:t>共著者　鈴木新一）</a:t>
            </a:r>
          </a:p>
          <a:p>
            <a:endParaRPr lang="en-US" altLang="ja-JP" sz="1400" dirty="0"/>
          </a:p>
          <a:p>
            <a:r>
              <a:rPr lang="ja-JP" altLang="ja-JP" sz="1400" dirty="0"/>
              <a:t>対向気液二相流における液膜挙動とフラッディング（第２報，環状流路およびロッドバンドル内の流れ</a:t>
            </a:r>
            <a:r>
              <a:rPr lang="ja-JP" altLang="ja-JP" sz="1400" dirty="0" smtClean="0"/>
              <a:t>）</a:t>
            </a:r>
            <a:r>
              <a:rPr lang="ja-JP" altLang="en-US" sz="1400" dirty="0" smtClean="0"/>
              <a:t>　</a:t>
            </a:r>
            <a:r>
              <a:rPr lang="ja-JP" altLang="ja-JP" sz="1400" dirty="0" smtClean="0"/>
              <a:t>（</a:t>
            </a:r>
            <a:r>
              <a:rPr lang="ja-JP" altLang="ja-JP" sz="1400" dirty="0"/>
              <a:t>共著者　鈴木</a:t>
            </a:r>
            <a:r>
              <a:rPr lang="ja-JP" altLang="ja-JP" sz="1400" dirty="0" smtClean="0"/>
              <a:t>新一</a:t>
            </a:r>
            <a:r>
              <a:rPr lang="ja-JP" altLang="en-US" sz="1400" dirty="0" smtClean="0"/>
              <a:t>）</a:t>
            </a:r>
            <a:endParaRPr lang="en-US" altLang="ja-JP" sz="1400" dirty="0" smtClean="0"/>
          </a:p>
          <a:p>
            <a:endParaRPr kumimoji="1" lang="en-US" altLang="ja-JP" dirty="0"/>
          </a:p>
          <a:p>
            <a:r>
              <a:rPr lang="ja-JP" altLang="en-US" dirty="0" smtClean="0"/>
              <a:t>フラディング：　当方の終生のテーマに。</a:t>
            </a:r>
            <a:endParaRPr lang="en-US" altLang="ja-JP" dirty="0" smtClean="0"/>
          </a:p>
          <a:p>
            <a:r>
              <a:rPr lang="ja-JP" altLang="en-US" dirty="0"/>
              <a:t>　</a:t>
            </a:r>
            <a:r>
              <a:rPr lang="ja-JP" altLang="en-US" dirty="0" smtClean="0"/>
              <a:t>　　　　　　　　</a:t>
            </a:r>
            <a:r>
              <a:rPr lang="en-US" altLang="ja-JP" dirty="0" smtClean="0"/>
              <a:t>M1</a:t>
            </a:r>
            <a:r>
              <a:rPr lang="ja-JP" altLang="en-US" dirty="0" smtClean="0"/>
              <a:t>のとき、米国で</a:t>
            </a:r>
            <a:r>
              <a:rPr lang="en-US" altLang="ja-JP" dirty="0" err="1" smtClean="0"/>
              <a:t>ECCS</a:t>
            </a:r>
            <a:r>
              <a:rPr lang="ja-JP" altLang="en-US" dirty="0" smtClean="0"/>
              <a:t>水が炉心に入らず！</a:t>
            </a:r>
            <a:endParaRPr lang="en-US" altLang="ja-JP" dirty="0" smtClean="0"/>
          </a:p>
          <a:p>
            <a:r>
              <a:rPr lang="ja-JP" altLang="en-US" dirty="0" smtClean="0"/>
              <a:t>　　　　　　　　　アイダホ　</a:t>
            </a:r>
            <a:r>
              <a:rPr lang="en-US" altLang="ja-JP" dirty="0" err="1" smtClean="0"/>
              <a:t>Semiscale</a:t>
            </a:r>
            <a:r>
              <a:rPr lang="en-US" altLang="ja-JP" dirty="0" smtClean="0"/>
              <a:t> </a:t>
            </a:r>
            <a:r>
              <a:rPr lang="ja-JP" altLang="en-US" dirty="0" smtClean="0"/>
              <a:t>実験</a:t>
            </a:r>
            <a:endParaRPr lang="en-US" altLang="ja-JP" dirty="0" smtClean="0"/>
          </a:p>
          <a:p>
            <a:endParaRPr lang="en-US" altLang="ja-JP" dirty="0"/>
          </a:p>
          <a:p>
            <a:r>
              <a:rPr lang="ja-JP" altLang="en-US" dirty="0"/>
              <a:t>これ</a:t>
            </a:r>
            <a:r>
              <a:rPr lang="ja-JP" altLang="en-US" dirty="0" smtClean="0"/>
              <a:t>、フラッディングの話！</a:t>
            </a:r>
            <a:endParaRPr lang="en-US" altLang="ja-JP" dirty="0" smtClean="0"/>
          </a:p>
          <a:p>
            <a:endParaRPr lang="en-US" altLang="ja-JP" dirty="0"/>
          </a:p>
          <a:p>
            <a:r>
              <a:rPr lang="ja-JP" altLang="en-US" dirty="0" smtClean="0"/>
              <a:t>ずっとやっていて、</a:t>
            </a:r>
            <a:endParaRPr lang="en-US" altLang="ja-JP" dirty="0" smtClean="0"/>
          </a:p>
          <a:p>
            <a:endParaRPr lang="en-US" altLang="ja-JP" dirty="0"/>
          </a:p>
          <a:p>
            <a:r>
              <a:rPr lang="ja-JP" altLang="ja-JP" dirty="0"/>
              <a:t>垂直管内流下液膜共存</a:t>
            </a:r>
            <a:r>
              <a:rPr lang="en-US" altLang="ja-JP" dirty="0"/>
              <a:t>R-113</a:t>
            </a:r>
            <a:r>
              <a:rPr lang="ja-JP" altLang="ja-JP" dirty="0"/>
              <a:t>気液混合物の液面上昇及びフラッディング　　　</a:t>
            </a:r>
          </a:p>
          <a:p>
            <a:r>
              <a:rPr lang="ja-JP" altLang="ja-JP" dirty="0"/>
              <a:t>　　　　　　　　　　　　　　　　　　（共著者　小泉安郎，八木純二，榊原智宏）</a:t>
            </a:r>
          </a:p>
          <a:p>
            <a:r>
              <a:rPr lang="ja-JP" altLang="ja-JP" dirty="0"/>
              <a:t>日本機械学会論文集</a:t>
            </a:r>
            <a:r>
              <a:rPr lang="en-US" altLang="ja-JP" dirty="0"/>
              <a:t>(</a:t>
            </a:r>
            <a:r>
              <a:rPr lang="ja-JP" altLang="ja-JP" dirty="0"/>
              <a:t>Ｂ</a:t>
            </a:r>
            <a:r>
              <a:rPr lang="en-US" altLang="ja-JP" dirty="0"/>
              <a:t>)</a:t>
            </a:r>
            <a:r>
              <a:rPr lang="ja-JP" altLang="ja-JP" dirty="0"/>
              <a:t>　</a:t>
            </a:r>
            <a:r>
              <a:rPr lang="en-US" altLang="ja-JP" dirty="0"/>
              <a:t>63</a:t>
            </a:r>
            <a:r>
              <a:rPr lang="ja-JP" altLang="ja-JP" dirty="0"/>
              <a:t>巻</a:t>
            </a:r>
            <a:r>
              <a:rPr lang="en-US" altLang="ja-JP" dirty="0"/>
              <a:t>606</a:t>
            </a:r>
            <a:r>
              <a:rPr lang="ja-JP" altLang="ja-JP" dirty="0"/>
              <a:t>号（</a:t>
            </a:r>
            <a:r>
              <a:rPr lang="en-US" altLang="ja-JP" dirty="0"/>
              <a:t>1997</a:t>
            </a:r>
            <a:r>
              <a:rPr lang="ja-JP" altLang="ja-JP" dirty="0"/>
              <a:t>－２），</a:t>
            </a:r>
            <a:r>
              <a:rPr lang="en-US" altLang="ja-JP" dirty="0"/>
              <a:t>p</a:t>
            </a:r>
            <a:r>
              <a:rPr lang="ja-JP" altLang="ja-JP" dirty="0" err="1"/>
              <a:t>．</a:t>
            </a:r>
            <a:r>
              <a:rPr lang="en-US" altLang="ja-JP" dirty="0"/>
              <a:t>616</a:t>
            </a:r>
            <a:r>
              <a:rPr lang="ja-JP" altLang="ja-JP" dirty="0"/>
              <a:t>－</a:t>
            </a:r>
            <a:r>
              <a:rPr lang="en-US" altLang="ja-JP" dirty="0" smtClean="0"/>
              <a:t>623</a:t>
            </a:r>
          </a:p>
          <a:p>
            <a:endParaRPr lang="en-US" altLang="ja-JP" dirty="0"/>
          </a:p>
          <a:p>
            <a:r>
              <a:rPr lang="ja-JP" altLang="en-US" dirty="0" smtClean="0"/>
              <a:t>今、国プロジェクトのお金を貰ってこのフラッディングを。</a:t>
            </a:r>
            <a:endParaRPr lang="en-US" altLang="ja-JP" dirty="0" smtClean="0"/>
          </a:p>
          <a:p>
            <a:r>
              <a:rPr lang="ja-JP" altLang="en-US" dirty="0" smtClean="0"/>
              <a:t>先日、三菱の３０歳そこそこの若造に怒鳴りつけられて。</a:t>
            </a:r>
            <a:endParaRPr lang="en-US" altLang="ja-JP" dirty="0" smtClean="0"/>
          </a:p>
          <a:p>
            <a:r>
              <a:rPr lang="ja-JP" altLang="en-US" dirty="0"/>
              <a:t>確か</a:t>
            </a:r>
            <a:r>
              <a:rPr lang="ja-JP" altLang="en-US" dirty="0" smtClean="0"/>
              <a:t>に資金元ですが</a:t>
            </a:r>
            <a:r>
              <a:rPr lang="en-US" altLang="ja-JP" dirty="0" smtClean="0"/>
              <a:t>------</a:t>
            </a:r>
            <a:r>
              <a:rPr lang="ja-JP" altLang="en-US" dirty="0" err="1" smtClean="0"/>
              <a:t>。</a:t>
            </a:r>
            <a:endParaRPr lang="en-US" altLang="ja-JP" dirty="0" smtClean="0"/>
          </a:p>
          <a:p>
            <a:r>
              <a:rPr lang="ja-JP" altLang="en-US" dirty="0"/>
              <a:t>人生は難しい</a:t>
            </a:r>
            <a:r>
              <a:rPr lang="ja-JP" altLang="en-US" dirty="0" smtClean="0"/>
              <a:t>。</a:t>
            </a:r>
            <a:endParaRPr lang="en-US" altLang="ja-JP" dirty="0" smtClean="0"/>
          </a:p>
          <a:p>
            <a:r>
              <a:rPr lang="ja-JP" altLang="en-US" dirty="0"/>
              <a:t>（昨日その上司にあって、平謝り</a:t>
            </a:r>
            <a:r>
              <a:rPr lang="ja-JP" altLang="en-US" dirty="0" smtClean="0"/>
              <a:t>でした</a:t>
            </a:r>
            <a:r>
              <a:rPr lang="en-US" altLang="ja-JP" dirty="0" smtClean="0"/>
              <a:t>------</a:t>
            </a:r>
            <a:r>
              <a:rPr lang="ja-JP" altLang="en-US" dirty="0" err="1" smtClean="0"/>
              <a:t>。</a:t>
            </a:r>
            <a:r>
              <a:rPr lang="ja-JP" altLang="en-US" dirty="0" smtClean="0"/>
              <a:t>）</a:t>
            </a:r>
            <a:endParaRPr lang="en-US" altLang="ja-JP" dirty="0" smtClean="0"/>
          </a:p>
          <a:p>
            <a:endParaRPr lang="en-US" altLang="ja-JP" dirty="0"/>
          </a:p>
          <a:p>
            <a:r>
              <a:rPr lang="ja-JP" altLang="en-US" dirty="0" smtClean="0"/>
              <a:t>そんなときに、植田先生のコーヒーを静寂の元に飲んでいる姿を思いだして、じっと静かに。</a:t>
            </a:r>
            <a:endParaRPr lang="en-US" altLang="ja-JP" dirty="0" smtClean="0"/>
          </a:p>
          <a:p>
            <a:endParaRPr kumimoji="1" lang="en-US" altLang="ja-JP" dirty="0"/>
          </a:p>
          <a:p>
            <a:endParaRPr kumimoji="1" lang="ja-JP" altLang="en-US" dirty="0"/>
          </a:p>
        </p:txBody>
      </p:sp>
    </p:spTree>
    <p:extLst>
      <p:ext uri="{BB962C8B-B14F-4D97-AF65-F5344CB8AC3E}">
        <p14:creationId xmlns:p14="http://schemas.microsoft.com/office/powerpoint/2010/main" val="292304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9633"/>
            <a:ext cx="8964488" cy="6740307"/>
          </a:xfrm>
          <a:prstGeom prst="rect">
            <a:avLst/>
          </a:prstGeom>
          <a:noFill/>
        </p:spPr>
        <p:txBody>
          <a:bodyPr wrap="square" rtlCol="0">
            <a:spAutoFit/>
          </a:bodyPr>
          <a:lstStyle/>
          <a:p>
            <a:r>
              <a:rPr lang="ja-JP" altLang="en-US" dirty="0"/>
              <a:t>実は、工学部２号館植田先生居室に入ったのは学生時代２回しかない</a:t>
            </a:r>
            <a:r>
              <a:rPr lang="ja-JP" altLang="en-US" dirty="0" smtClean="0"/>
              <a:t>！</a:t>
            </a:r>
            <a:endParaRPr lang="en-US" altLang="ja-JP" dirty="0" smtClean="0"/>
          </a:p>
          <a:p>
            <a:r>
              <a:rPr lang="ja-JP" altLang="en-US" dirty="0" smtClean="0"/>
              <a:t>　　</a:t>
            </a:r>
            <a:r>
              <a:rPr lang="en-US" altLang="ja-JP" dirty="0" smtClean="0"/>
              <a:t>1</a:t>
            </a:r>
            <a:r>
              <a:rPr lang="ja-JP" altLang="en-US" dirty="0" smtClean="0"/>
              <a:t>回目は、学位論文のまとめを始めよ。確か、博士</a:t>
            </a:r>
            <a:r>
              <a:rPr lang="en-US" altLang="ja-JP" dirty="0" smtClean="0"/>
              <a:t>3</a:t>
            </a:r>
            <a:r>
              <a:rPr lang="ja-JP" altLang="en-US" dirty="0" smtClean="0"/>
              <a:t>年</a:t>
            </a:r>
            <a:r>
              <a:rPr lang="en-US" altLang="ja-JP" dirty="0" smtClean="0"/>
              <a:t>6</a:t>
            </a:r>
            <a:r>
              <a:rPr lang="ja-JP" altLang="en-US" dirty="0" smtClean="0"/>
              <a:t>月頃。</a:t>
            </a:r>
            <a:endParaRPr lang="en-US" altLang="ja-JP" dirty="0" smtClean="0"/>
          </a:p>
          <a:p>
            <a:pPr marL="266700" indent="-266700"/>
            <a:r>
              <a:rPr lang="ja-JP" altLang="en-US" dirty="0"/>
              <a:t>　</a:t>
            </a:r>
            <a:r>
              <a:rPr lang="ja-JP" altLang="en-US" dirty="0" smtClean="0"/>
              <a:t>　</a:t>
            </a:r>
            <a:r>
              <a:rPr lang="en-US" altLang="ja-JP" dirty="0" smtClean="0"/>
              <a:t>2</a:t>
            </a:r>
            <a:r>
              <a:rPr lang="ja-JP" altLang="en-US" dirty="0" smtClean="0"/>
              <a:t>回目は、審査の先生はこの先生方、と伝えられ、期限までに学位論文コピーをわたすようにと。</a:t>
            </a:r>
            <a:endParaRPr lang="en-US" altLang="ja-JP" dirty="0" smtClean="0"/>
          </a:p>
          <a:p>
            <a:pPr marL="266700" indent="-266700"/>
            <a:endParaRPr lang="en-US" altLang="ja-JP" dirty="0"/>
          </a:p>
          <a:p>
            <a:pPr marL="266700" indent="-266700"/>
            <a:r>
              <a:rPr lang="ja-JP" altLang="en-US" dirty="0" smtClean="0"/>
              <a:t>自分の性格で、あまり人に相談することもなく、博士を卒業するときに植田先生から一言</a:t>
            </a:r>
            <a:endParaRPr lang="en-US" altLang="ja-JP" dirty="0" smtClean="0"/>
          </a:p>
          <a:p>
            <a:pPr marL="266700" indent="-266700"/>
            <a:r>
              <a:rPr lang="ja-JP" altLang="en-US" dirty="0"/>
              <a:t>　</a:t>
            </a:r>
            <a:r>
              <a:rPr lang="ja-JP" altLang="en-US" dirty="0" smtClean="0"/>
              <a:t>　</a:t>
            </a:r>
            <a:r>
              <a:rPr lang="en-US" altLang="ja-JP" dirty="0" smtClean="0"/>
              <a:t>『</a:t>
            </a:r>
            <a:r>
              <a:rPr lang="ja-JP" altLang="en-US" dirty="0" smtClean="0"/>
              <a:t>自分の力だけで卒業できたと思わないように。</a:t>
            </a:r>
            <a:r>
              <a:rPr lang="en-US" altLang="ja-JP" dirty="0" smtClean="0"/>
              <a:t>』</a:t>
            </a:r>
          </a:p>
          <a:p>
            <a:pPr marL="266700" indent="-266700"/>
            <a:r>
              <a:rPr lang="ja-JP" altLang="en-US" dirty="0"/>
              <a:t>　</a:t>
            </a:r>
            <a:r>
              <a:rPr lang="ja-JP" altLang="en-US" dirty="0" smtClean="0"/>
              <a:t>　グサッと来ましたが。</a:t>
            </a:r>
          </a:p>
          <a:p>
            <a:pPr marL="266700" indent="-266700"/>
            <a:endParaRPr lang="ja-JP" altLang="en-US" dirty="0"/>
          </a:p>
          <a:p>
            <a:pPr marL="266700" indent="-266700"/>
            <a:r>
              <a:rPr lang="ja-JP" altLang="en-US" dirty="0" smtClean="0"/>
              <a:t>そうは言っても、植田先生、田中先生にはよく指導を受けました。</a:t>
            </a:r>
            <a:endParaRPr lang="en-US" altLang="ja-JP" dirty="0" smtClean="0"/>
          </a:p>
          <a:p>
            <a:pPr marL="266700" indent="-266700"/>
            <a:r>
              <a:rPr lang="ja-JP" altLang="en-US" dirty="0" smtClean="0"/>
              <a:t>　　</a:t>
            </a:r>
            <a:r>
              <a:rPr lang="en-US" altLang="ja-JP" dirty="0" smtClean="0"/>
              <a:t>2</a:t>
            </a:r>
            <a:r>
              <a:rPr lang="ja-JP" altLang="en-US" dirty="0" smtClean="0"/>
              <a:t>ヶ月に</a:t>
            </a:r>
            <a:r>
              <a:rPr lang="en-US" altLang="ja-JP" dirty="0" smtClean="0"/>
              <a:t>1</a:t>
            </a:r>
            <a:r>
              <a:rPr lang="ja-JP" altLang="en-US" dirty="0" smtClean="0"/>
              <a:t>回ほどのペースであった研究会</a:t>
            </a:r>
            <a:endParaRPr lang="en-US" altLang="ja-JP" dirty="0" smtClean="0"/>
          </a:p>
          <a:p>
            <a:pPr marL="266700" indent="-266700"/>
            <a:r>
              <a:rPr lang="ja-JP" altLang="en-US" dirty="0"/>
              <a:t>　</a:t>
            </a:r>
            <a:r>
              <a:rPr lang="ja-JP" altLang="en-US" dirty="0" smtClean="0"/>
              <a:t>　そうですが、一番の印象に残るのは</a:t>
            </a:r>
            <a:endParaRPr lang="en-US" altLang="ja-JP" dirty="0" smtClean="0"/>
          </a:p>
          <a:p>
            <a:pPr marL="266700" indent="-266700"/>
            <a:r>
              <a:rPr lang="ja-JP" altLang="en-US" dirty="0" smtClean="0"/>
              <a:t>　　　　修士</a:t>
            </a:r>
            <a:r>
              <a:rPr lang="en-US" altLang="ja-JP" dirty="0" smtClean="0"/>
              <a:t>2</a:t>
            </a:r>
            <a:r>
              <a:rPr lang="ja-JP" altLang="en-US" dirty="0" smtClean="0"/>
              <a:t>年の最後、伝熱シンポジウムの原稿。</a:t>
            </a:r>
            <a:endParaRPr lang="en-US" altLang="ja-JP" dirty="0" smtClean="0"/>
          </a:p>
          <a:p>
            <a:pPr marL="266700" indent="-266700"/>
            <a:r>
              <a:rPr lang="ja-JP" altLang="en-US" dirty="0"/>
              <a:t>　</a:t>
            </a:r>
            <a:r>
              <a:rPr lang="ja-JP" altLang="en-US" dirty="0" smtClean="0"/>
              <a:t>　　　よほどひどかったのか、植田先生から田中先生へ回されて、</a:t>
            </a:r>
            <a:endParaRPr lang="en-US" altLang="ja-JP" dirty="0" smtClean="0"/>
          </a:p>
          <a:p>
            <a:pPr marL="266700" indent="-266700"/>
            <a:r>
              <a:rPr lang="ja-JP" altLang="en-US" dirty="0"/>
              <a:t>　</a:t>
            </a:r>
            <a:r>
              <a:rPr lang="ja-JP" altLang="en-US" dirty="0" smtClean="0"/>
              <a:t>　　　　　　・数時間</a:t>
            </a:r>
            <a:r>
              <a:rPr lang="en-US" altLang="ja-JP" dirty="0" smtClean="0"/>
              <a:t>1</a:t>
            </a:r>
            <a:r>
              <a:rPr lang="ja-JP" altLang="en-US" dirty="0" smtClean="0"/>
              <a:t>対</a:t>
            </a:r>
            <a:r>
              <a:rPr lang="en-US" altLang="ja-JP" dirty="0" smtClean="0"/>
              <a:t>1</a:t>
            </a:r>
            <a:r>
              <a:rPr lang="ja-JP" altLang="en-US" dirty="0" smtClean="0"/>
              <a:t>で向き合って</a:t>
            </a:r>
            <a:endParaRPr lang="en-US" altLang="ja-JP" dirty="0" smtClean="0"/>
          </a:p>
          <a:p>
            <a:pPr marL="266700" indent="-266700"/>
            <a:r>
              <a:rPr lang="ja-JP" altLang="en-US" dirty="0"/>
              <a:t>　</a:t>
            </a:r>
            <a:r>
              <a:rPr lang="ja-JP" altLang="en-US" dirty="0" smtClean="0"/>
              <a:t>　　　　　　・全行、これはこうでと、目の前で書き直されて。</a:t>
            </a:r>
            <a:endParaRPr lang="en-US" altLang="ja-JP" dirty="0" smtClean="0"/>
          </a:p>
          <a:p>
            <a:pPr marL="266700" indent="-266700"/>
            <a:endParaRPr lang="en-US" altLang="ja-JP" dirty="0"/>
          </a:p>
          <a:p>
            <a:pPr marL="266700" indent="-266700"/>
            <a:r>
              <a:rPr lang="ja-JP" altLang="en-US" dirty="0" smtClean="0"/>
              <a:t>　　これがその後の全ての糧に。</a:t>
            </a:r>
            <a:endParaRPr lang="en-US" altLang="ja-JP" dirty="0" smtClean="0"/>
          </a:p>
          <a:p>
            <a:pPr marL="266700" indent="-266700"/>
            <a:r>
              <a:rPr lang="ja-JP" altLang="en-US" dirty="0"/>
              <a:t>　</a:t>
            </a:r>
            <a:r>
              <a:rPr lang="ja-JP" altLang="en-US" dirty="0" smtClean="0"/>
              <a:t>　文章を書くことの技の基本。</a:t>
            </a:r>
            <a:endParaRPr lang="en-US" altLang="ja-JP" dirty="0" smtClean="0"/>
          </a:p>
          <a:p>
            <a:pPr marL="266700" indent="-266700"/>
            <a:r>
              <a:rPr lang="ja-JP" altLang="en-US" dirty="0"/>
              <a:t>　</a:t>
            </a:r>
            <a:r>
              <a:rPr lang="ja-JP" altLang="en-US" dirty="0" smtClean="0"/>
              <a:t>　その後、投稿原稿は直されることもなく、任されることに。</a:t>
            </a:r>
            <a:endParaRPr lang="en-US" altLang="ja-JP" dirty="0" smtClean="0"/>
          </a:p>
          <a:p>
            <a:pPr marL="266700" indent="-266700"/>
            <a:endParaRPr lang="en-US" altLang="ja-JP" dirty="0"/>
          </a:p>
          <a:p>
            <a:pPr marL="266700" indent="-266700"/>
            <a:r>
              <a:rPr lang="ja-JP" altLang="en-US" dirty="0" smtClean="0"/>
              <a:t>もう一つ、大きな力になったのは、</a:t>
            </a:r>
            <a:endParaRPr lang="en-US" altLang="ja-JP" dirty="0" smtClean="0"/>
          </a:p>
          <a:p>
            <a:pPr marL="266700" indent="-266700"/>
            <a:r>
              <a:rPr lang="ja-JP" altLang="en-US" dirty="0"/>
              <a:t>　</a:t>
            </a:r>
            <a:r>
              <a:rPr lang="ja-JP" altLang="en-US" dirty="0" smtClean="0"/>
              <a:t>　成合先生が</a:t>
            </a:r>
            <a:r>
              <a:rPr lang="en-US" altLang="ja-JP" dirty="0" smtClean="0"/>
              <a:t>MIT</a:t>
            </a:r>
            <a:r>
              <a:rPr lang="ja-JP" altLang="en-US" dirty="0" smtClean="0"/>
              <a:t>から</a:t>
            </a:r>
            <a:r>
              <a:rPr lang="en-US" altLang="ja-JP" dirty="0" err="1" smtClean="0"/>
              <a:t>Hynek</a:t>
            </a:r>
            <a:r>
              <a:rPr lang="ja-JP" altLang="en-US" dirty="0" err="1" smtClean="0"/>
              <a:t>、</a:t>
            </a:r>
            <a:r>
              <a:rPr lang="en-US" altLang="ja-JP" dirty="0" err="1" smtClean="0"/>
              <a:t>Forsland</a:t>
            </a:r>
            <a:r>
              <a:rPr lang="ja-JP" altLang="en-US" dirty="0" smtClean="0"/>
              <a:t>の学位論文を持ち帰られて、それを田中先生からいただいたこと。</a:t>
            </a:r>
            <a:endParaRPr kumimoji="1" lang="ja-JP" altLang="en-US" dirty="0"/>
          </a:p>
        </p:txBody>
      </p:sp>
    </p:spTree>
    <p:extLst>
      <p:ext uri="{BB962C8B-B14F-4D97-AF65-F5344CB8AC3E}">
        <p14:creationId xmlns:p14="http://schemas.microsoft.com/office/powerpoint/2010/main" val="3506324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stretch>
            <a:fillRect/>
          </a:stretch>
        </p:blipFill>
        <p:spPr>
          <a:xfrm>
            <a:off x="-6678" y="5543"/>
            <a:ext cx="4866710" cy="3495466"/>
          </a:xfrm>
          <a:prstGeom prst="rect">
            <a:avLst/>
          </a:prstGeom>
        </p:spPr>
      </p:pic>
      <p:pic>
        <p:nvPicPr>
          <p:cNvPr id="3" name="図 2"/>
          <p:cNvPicPr/>
          <p:nvPr/>
        </p:nvPicPr>
        <p:blipFill>
          <a:blip r:embed="rId3"/>
          <a:stretch>
            <a:fillRect/>
          </a:stretch>
        </p:blipFill>
        <p:spPr>
          <a:xfrm>
            <a:off x="4644008" y="3501009"/>
            <a:ext cx="4566508" cy="3323669"/>
          </a:xfrm>
          <a:prstGeom prst="rect">
            <a:avLst/>
          </a:prstGeom>
        </p:spPr>
      </p:pic>
      <p:sp>
        <p:nvSpPr>
          <p:cNvPr id="4" name="テキスト ボックス 3"/>
          <p:cNvSpPr txBox="1"/>
          <p:nvPr/>
        </p:nvSpPr>
        <p:spPr>
          <a:xfrm>
            <a:off x="5004048" y="980728"/>
            <a:ext cx="3960440" cy="369332"/>
          </a:xfrm>
          <a:prstGeom prst="rect">
            <a:avLst/>
          </a:prstGeom>
          <a:noFill/>
        </p:spPr>
        <p:txBody>
          <a:bodyPr wrap="square" rtlCol="0">
            <a:spAutoFit/>
          </a:bodyPr>
          <a:lstStyle/>
          <a:p>
            <a:r>
              <a:rPr kumimoji="1" lang="ja-JP" altLang="en-US" dirty="0" smtClean="0"/>
              <a:t>１９７３年（昭和４８年）　研究室で、　</a:t>
            </a:r>
            <a:r>
              <a:rPr kumimoji="1" lang="en-US" altLang="ja-JP" dirty="0" smtClean="0"/>
              <a:t>M2</a:t>
            </a:r>
            <a:endParaRPr kumimoji="1" lang="ja-JP" altLang="en-US" dirty="0"/>
          </a:p>
        </p:txBody>
      </p:sp>
      <p:sp>
        <p:nvSpPr>
          <p:cNvPr id="5" name="テキスト ボックス 4"/>
          <p:cNvSpPr txBox="1"/>
          <p:nvPr/>
        </p:nvSpPr>
        <p:spPr>
          <a:xfrm>
            <a:off x="1043608" y="4653136"/>
            <a:ext cx="3600400" cy="923330"/>
          </a:xfrm>
          <a:prstGeom prst="rect">
            <a:avLst/>
          </a:prstGeom>
          <a:noFill/>
        </p:spPr>
        <p:txBody>
          <a:bodyPr wrap="square" rtlCol="0">
            <a:spAutoFit/>
          </a:bodyPr>
          <a:lstStyle/>
          <a:p>
            <a:r>
              <a:rPr kumimoji="1" lang="ja-JP" altLang="en-US" dirty="0" smtClean="0"/>
              <a:t>１９７３年（昭和４８年）　</a:t>
            </a:r>
            <a:endParaRPr kumimoji="1" lang="en-US" altLang="ja-JP" dirty="0" smtClean="0"/>
          </a:p>
          <a:p>
            <a:r>
              <a:rPr lang="ja-JP" altLang="en-US" dirty="0"/>
              <a:t>仙台伝熱</a:t>
            </a:r>
            <a:r>
              <a:rPr lang="ja-JP" altLang="en-US" dirty="0" smtClean="0"/>
              <a:t>シンポジウム　瑞巌寺</a:t>
            </a:r>
            <a:endParaRPr lang="en-US" altLang="ja-JP" dirty="0" smtClean="0"/>
          </a:p>
          <a:p>
            <a:r>
              <a:rPr kumimoji="1" lang="en-US" altLang="ja-JP" dirty="0" smtClean="0"/>
              <a:t>M2</a:t>
            </a:r>
            <a:endParaRPr kumimoji="1" lang="ja-JP" altLang="en-US" dirty="0"/>
          </a:p>
        </p:txBody>
      </p:sp>
    </p:spTree>
    <p:extLst>
      <p:ext uri="{BB962C8B-B14F-4D97-AF65-F5344CB8AC3E}">
        <p14:creationId xmlns:p14="http://schemas.microsoft.com/office/powerpoint/2010/main" val="2989939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stretch>
            <a:fillRect/>
          </a:stretch>
        </p:blipFill>
        <p:spPr>
          <a:xfrm>
            <a:off x="1871980" y="1482090"/>
            <a:ext cx="5400040" cy="3893820"/>
          </a:xfrm>
          <a:prstGeom prst="rect">
            <a:avLst/>
          </a:prstGeom>
        </p:spPr>
      </p:pic>
      <p:sp>
        <p:nvSpPr>
          <p:cNvPr id="3" name="テキスト ボックス 2"/>
          <p:cNvSpPr txBox="1"/>
          <p:nvPr/>
        </p:nvSpPr>
        <p:spPr>
          <a:xfrm>
            <a:off x="827584" y="5733256"/>
            <a:ext cx="7632848" cy="369332"/>
          </a:xfrm>
          <a:prstGeom prst="rect">
            <a:avLst/>
          </a:prstGeom>
          <a:noFill/>
        </p:spPr>
        <p:txBody>
          <a:bodyPr wrap="square" rtlCol="0">
            <a:spAutoFit/>
          </a:bodyPr>
          <a:lstStyle/>
          <a:p>
            <a:r>
              <a:rPr kumimoji="1" lang="ja-JP" altLang="en-US" dirty="0" smtClean="0"/>
              <a:t>１９７４年（昭和４９年）　２号館中庭、 </a:t>
            </a:r>
            <a:r>
              <a:rPr kumimoji="1" lang="en-US" altLang="ja-JP" dirty="0" smtClean="0"/>
              <a:t>D1</a:t>
            </a:r>
            <a:endParaRPr kumimoji="1" lang="ja-JP" altLang="en-US" dirty="0"/>
          </a:p>
        </p:txBody>
      </p:sp>
    </p:spTree>
    <p:extLst>
      <p:ext uri="{BB962C8B-B14F-4D97-AF65-F5344CB8AC3E}">
        <p14:creationId xmlns:p14="http://schemas.microsoft.com/office/powerpoint/2010/main" val="371311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stretch>
            <a:fillRect/>
          </a:stretch>
        </p:blipFill>
        <p:spPr>
          <a:xfrm>
            <a:off x="1115616" y="307188"/>
            <a:ext cx="7056784" cy="5138036"/>
          </a:xfrm>
          <a:prstGeom prst="rect">
            <a:avLst/>
          </a:prstGeom>
        </p:spPr>
      </p:pic>
      <p:sp>
        <p:nvSpPr>
          <p:cNvPr id="3" name="テキスト ボックス 2"/>
          <p:cNvSpPr txBox="1"/>
          <p:nvPr/>
        </p:nvSpPr>
        <p:spPr>
          <a:xfrm>
            <a:off x="467544" y="5733256"/>
            <a:ext cx="8208912" cy="369332"/>
          </a:xfrm>
          <a:prstGeom prst="rect">
            <a:avLst/>
          </a:prstGeom>
          <a:noFill/>
        </p:spPr>
        <p:txBody>
          <a:bodyPr wrap="square" rtlCol="0">
            <a:spAutoFit/>
          </a:bodyPr>
          <a:lstStyle/>
          <a:p>
            <a:r>
              <a:rPr kumimoji="1" lang="ja-JP" altLang="en-US" dirty="0" smtClean="0"/>
              <a:t>１９７５年（昭和５０年）　福岡伝熱シンポジウム　大濠公園、 </a:t>
            </a:r>
            <a:r>
              <a:rPr kumimoji="1" lang="en-US" altLang="ja-JP" dirty="0" smtClean="0"/>
              <a:t>D2</a:t>
            </a:r>
            <a:endParaRPr kumimoji="1" lang="ja-JP" altLang="en-US" dirty="0"/>
          </a:p>
        </p:txBody>
      </p:sp>
    </p:spTree>
    <p:extLst>
      <p:ext uri="{BB962C8B-B14F-4D97-AF65-F5344CB8AC3E}">
        <p14:creationId xmlns:p14="http://schemas.microsoft.com/office/powerpoint/2010/main" val="1208968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stretch>
            <a:fillRect/>
          </a:stretch>
        </p:blipFill>
        <p:spPr>
          <a:xfrm>
            <a:off x="755576" y="166294"/>
            <a:ext cx="7776864" cy="5688632"/>
          </a:xfrm>
          <a:prstGeom prst="rect">
            <a:avLst/>
          </a:prstGeom>
        </p:spPr>
      </p:pic>
      <p:sp>
        <p:nvSpPr>
          <p:cNvPr id="3" name="テキスト ボックス 2"/>
          <p:cNvSpPr txBox="1"/>
          <p:nvPr/>
        </p:nvSpPr>
        <p:spPr>
          <a:xfrm>
            <a:off x="179512" y="6021288"/>
            <a:ext cx="8784976" cy="646331"/>
          </a:xfrm>
          <a:prstGeom prst="rect">
            <a:avLst/>
          </a:prstGeom>
          <a:noFill/>
        </p:spPr>
        <p:txBody>
          <a:bodyPr wrap="square" rtlCol="0">
            <a:spAutoFit/>
          </a:bodyPr>
          <a:lstStyle/>
          <a:p>
            <a:r>
              <a:rPr kumimoji="1" lang="ja-JP" altLang="en-US" dirty="0" smtClean="0"/>
              <a:t>１９８３年（昭和５８）年秋、　渋谷？</a:t>
            </a:r>
            <a:endParaRPr kumimoji="1" lang="en-US" altLang="ja-JP" dirty="0" smtClean="0"/>
          </a:p>
          <a:p>
            <a:r>
              <a:rPr kumimoji="1" lang="ja-JP" altLang="en-US" dirty="0" smtClean="0"/>
              <a:t>田中先生の呼びかけで、第１回植田先生と奥様を囲む会</a:t>
            </a:r>
            <a:endParaRPr kumimoji="1" lang="ja-JP" altLang="en-US" dirty="0"/>
          </a:p>
        </p:txBody>
      </p:sp>
    </p:spTree>
    <p:extLst>
      <p:ext uri="{BB962C8B-B14F-4D97-AF65-F5344CB8AC3E}">
        <p14:creationId xmlns:p14="http://schemas.microsoft.com/office/powerpoint/2010/main" val="3785059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0"/>
            <a:ext cx="4788252" cy="6858000"/>
          </a:xfrm>
          <a:prstGeom prst="rect">
            <a:avLst/>
          </a:prstGeom>
        </p:spPr>
      </p:pic>
      <p:sp>
        <p:nvSpPr>
          <p:cNvPr id="3" name="テキスト ボックス 2"/>
          <p:cNvSpPr txBox="1"/>
          <p:nvPr/>
        </p:nvSpPr>
        <p:spPr>
          <a:xfrm>
            <a:off x="4788252" y="1124744"/>
            <a:ext cx="4176236" cy="3970318"/>
          </a:xfrm>
          <a:prstGeom prst="rect">
            <a:avLst/>
          </a:prstGeom>
          <a:noFill/>
        </p:spPr>
        <p:txBody>
          <a:bodyPr wrap="square" rtlCol="0">
            <a:spAutoFit/>
          </a:bodyPr>
          <a:lstStyle/>
          <a:p>
            <a:r>
              <a:rPr kumimoji="1" lang="ja-JP" altLang="en-US" dirty="0" smtClean="0"/>
              <a:t>１９９３年（平成５年）２月</a:t>
            </a:r>
            <a:endParaRPr kumimoji="1" lang="en-US" altLang="ja-JP" dirty="0" smtClean="0"/>
          </a:p>
          <a:p>
            <a:r>
              <a:rPr lang="ja-JP" altLang="en-US" dirty="0"/>
              <a:t>　</a:t>
            </a:r>
            <a:endParaRPr lang="en-US" altLang="ja-JP" dirty="0" smtClean="0"/>
          </a:p>
          <a:p>
            <a:r>
              <a:rPr kumimoji="1" lang="ja-JP" altLang="en-US" dirty="0"/>
              <a:t>植田</a:t>
            </a:r>
            <a:r>
              <a:rPr kumimoji="1" lang="ja-JP" altLang="en-US" dirty="0" smtClean="0"/>
              <a:t>先生工学院大学退職</a:t>
            </a:r>
            <a:r>
              <a:rPr lang="ja-JP" altLang="en-US" dirty="0" smtClean="0"/>
              <a:t>後２年</a:t>
            </a:r>
            <a:endParaRPr lang="en-US" altLang="ja-JP" dirty="0" smtClean="0"/>
          </a:p>
          <a:p>
            <a:endParaRPr lang="en-US" altLang="ja-JP" dirty="0"/>
          </a:p>
          <a:p>
            <a:r>
              <a:rPr lang="ja-JP" altLang="en-US" dirty="0" smtClean="0"/>
              <a:t>工学院大学で最初に持った修士学生</a:t>
            </a:r>
            <a:r>
              <a:rPr lang="ja-JP" altLang="en-US" dirty="0" smtClean="0"/>
              <a:t>の修論要旨</a:t>
            </a:r>
            <a:endParaRPr lang="en-US" altLang="ja-JP" dirty="0" smtClean="0"/>
          </a:p>
          <a:p>
            <a:r>
              <a:rPr lang="ja-JP" altLang="en-US" dirty="0" smtClean="0"/>
              <a:t>学生に、機械</a:t>
            </a:r>
            <a:r>
              <a:rPr lang="ja-JP" altLang="en-US" dirty="0"/>
              <a:t>学会論文集へ投稿の気概で書け</a:t>
            </a:r>
            <a:r>
              <a:rPr lang="ja-JP" altLang="en-US" dirty="0" smtClean="0"/>
              <a:t>と。（６ページ、決まりは２ページ。）</a:t>
            </a:r>
            <a:endParaRPr lang="en-US" altLang="ja-JP" dirty="0" smtClean="0"/>
          </a:p>
          <a:p>
            <a:endParaRPr lang="en-US" altLang="ja-JP" dirty="0"/>
          </a:p>
          <a:p>
            <a:r>
              <a:rPr lang="ja-JP" altLang="en-US" dirty="0" smtClean="0"/>
              <a:t>植田先生に目を通してコメントをいた最多最後の原稿</a:t>
            </a:r>
            <a:endParaRPr lang="en-US" altLang="ja-JP" dirty="0" smtClean="0"/>
          </a:p>
          <a:p>
            <a:endParaRPr lang="en-US" altLang="ja-JP" dirty="0"/>
          </a:p>
          <a:p>
            <a:r>
              <a:rPr lang="ja-JP" altLang="en-US" dirty="0" smtClean="0"/>
              <a:t>機械学会論文集に収録されている</a:t>
            </a:r>
            <a:endParaRPr lang="en-US" altLang="ja-JP" dirty="0" smtClean="0"/>
          </a:p>
          <a:p>
            <a:endParaRPr kumimoji="1" lang="ja-JP" altLang="en-US" dirty="0"/>
          </a:p>
        </p:txBody>
      </p:sp>
    </p:spTree>
    <p:extLst>
      <p:ext uri="{BB962C8B-B14F-4D97-AF65-F5344CB8AC3E}">
        <p14:creationId xmlns:p14="http://schemas.microsoft.com/office/powerpoint/2010/main" val="2543824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25330"/>
            <a:ext cx="4536504" cy="6716038"/>
          </a:xfrm>
          <a:prstGeom prst="rect">
            <a:avLst/>
          </a:prstGeom>
        </p:spPr>
      </p:pic>
      <p:pic>
        <p:nvPicPr>
          <p:cNvPr id="3" name="図 2"/>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4626137" y="-32610"/>
            <a:ext cx="4499992" cy="6741368"/>
          </a:xfrm>
          <a:prstGeom prst="rect">
            <a:avLst/>
          </a:prstGeom>
        </p:spPr>
      </p:pic>
    </p:spTree>
    <p:extLst>
      <p:ext uri="{BB962C8B-B14F-4D97-AF65-F5344CB8AC3E}">
        <p14:creationId xmlns:p14="http://schemas.microsoft.com/office/powerpoint/2010/main" val="314575621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1674</TotalTime>
  <Words>362</Words>
  <Application>Microsoft Office PowerPoint</Application>
  <PresentationFormat>画面に合わせる (4:3)</PresentationFormat>
  <Paragraphs>281</Paragraphs>
  <Slides>25</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25</vt:i4>
      </vt:variant>
    </vt:vector>
  </HeadingPairs>
  <TitlesOfParts>
    <vt:vector size="27" baseType="lpstr">
      <vt:lpstr>Office ​​テーマ</vt:lpstr>
      <vt:lpstr>数式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koizumi</dc:creator>
  <cp:lastModifiedBy>koizumi</cp:lastModifiedBy>
  <cp:revision>38</cp:revision>
  <cp:lastPrinted>2014-10-11T02:28:03Z</cp:lastPrinted>
  <dcterms:created xsi:type="dcterms:W3CDTF">2014-10-05T15:05:57Z</dcterms:created>
  <dcterms:modified xsi:type="dcterms:W3CDTF">2014-10-11T06:05:40Z</dcterms:modified>
</cp:coreProperties>
</file>